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260" r:id="rId4"/>
    <p:sldId id="259" r:id="rId5"/>
    <p:sldId id="300" r:id="rId6"/>
    <p:sldId id="261"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262" r:id="rId20"/>
    <p:sldId id="285" r:id="rId21"/>
    <p:sldId id="286" r:id="rId22"/>
    <p:sldId id="287" r:id="rId23"/>
    <p:sldId id="288" r:id="rId24"/>
    <p:sldId id="313" r:id="rId25"/>
    <p:sldId id="314" r:id="rId26"/>
    <p:sldId id="315" r:id="rId27"/>
    <p:sldId id="316" r:id="rId28"/>
    <p:sldId id="317" r:id="rId29"/>
    <p:sldId id="265" r:id="rId30"/>
    <p:sldId id="292" r:id="rId31"/>
    <p:sldId id="293" r:id="rId32"/>
    <p:sldId id="318" r:id="rId33"/>
    <p:sldId id="294" r:id="rId34"/>
    <p:sldId id="296" r:id="rId35"/>
    <p:sldId id="297" r:id="rId36"/>
    <p:sldId id="298" r:id="rId37"/>
    <p:sldId id="299"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initials="E" lastIdx="13" clrIdx="0">
    <p:extLst>
      <p:ext uri="{19B8F6BF-5375-455C-9EA6-DF929625EA0E}">
        <p15:presenceInfo xmlns:p15="http://schemas.microsoft.com/office/powerpoint/2012/main" userId="Em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85490" autoAdjust="0"/>
  </p:normalViewPr>
  <p:slideViewPr>
    <p:cSldViewPr>
      <p:cViewPr varScale="1">
        <p:scale>
          <a:sx n="54" d="100"/>
          <a:sy n="54" d="100"/>
        </p:scale>
        <p:origin x="1068" y="42"/>
      </p:cViewPr>
      <p:guideLst>
        <p:guide orient="horz" pos="2160"/>
        <p:guide pos="2880"/>
      </p:guideLst>
    </p:cSldViewPr>
  </p:slideViewPr>
  <p:outlineViewPr>
    <p:cViewPr>
      <p:scale>
        <a:sx n="33" d="100"/>
        <a:sy n="33" d="100"/>
      </p:scale>
      <p:origin x="0" y="-6374"/>
    </p:cViewPr>
  </p:outlineViewPr>
  <p:notesTextViewPr>
    <p:cViewPr>
      <p:scale>
        <a:sx n="1" d="1"/>
        <a:sy n="1" d="1"/>
      </p:scale>
      <p:origin x="0" y="0"/>
    </p:cViewPr>
  </p:notesTextViewPr>
  <p:sorterViewPr>
    <p:cViewPr>
      <p:scale>
        <a:sx n="100" d="100"/>
        <a:sy n="100" d="100"/>
      </p:scale>
      <p:origin x="0" y="-331"/>
    </p:cViewPr>
  </p:sorterViewPr>
  <p:notesViewPr>
    <p:cSldViewPr>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5DA20-03E8-4ABF-878A-CE8BCE267490}" type="datetimeFigureOut">
              <a:rPr lang="en-GB" smtClean="0"/>
              <a:t>09/08/2018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2815-B285-4B89-8F5F-DB5998BA3C3C}" type="slidenum">
              <a:rPr lang="en-GB" smtClean="0"/>
              <a:t>‹#›</a:t>
            </a:fld>
            <a:endParaRPr lang="en-GB"/>
          </a:p>
        </p:txBody>
      </p:sp>
    </p:spTree>
    <p:extLst>
      <p:ext uri="{BB962C8B-B14F-4D97-AF65-F5344CB8AC3E}">
        <p14:creationId xmlns:p14="http://schemas.microsoft.com/office/powerpoint/2010/main" val="37284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a:t>
            </a:r>
            <a:r>
              <a:rPr lang="en-GB" baseline="0" dirty="0"/>
              <a:t> presentation is an introduction to the different methods that some employers in the UK use to assess applicants for jobs.   </a:t>
            </a:r>
            <a:endParaRPr lang="en-GB" dirty="0"/>
          </a:p>
          <a:p>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1</a:t>
            </a:fld>
            <a:endParaRPr lang="en-GB"/>
          </a:p>
        </p:txBody>
      </p:sp>
    </p:spTree>
    <p:extLst>
      <p:ext uri="{BB962C8B-B14F-4D97-AF65-F5344CB8AC3E}">
        <p14:creationId xmlns:p14="http://schemas.microsoft.com/office/powerpoint/2010/main" val="2601184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an example of a question from</a:t>
            </a:r>
            <a:r>
              <a:rPr lang="en-GB" baseline="0" dirty="0"/>
              <a:t> a verbal reasoning test, taken from one of the free practice tests on the Assessment Day website.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13</a:t>
            </a:fld>
            <a:endParaRPr lang="en-GB"/>
          </a:p>
        </p:txBody>
      </p:sp>
    </p:spTree>
    <p:extLst>
      <p:ext uri="{BB962C8B-B14F-4D97-AF65-F5344CB8AC3E}">
        <p14:creationId xmlns:p14="http://schemas.microsoft.com/office/powerpoint/2010/main" val="3063373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14</a:t>
            </a:fld>
            <a:endParaRPr lang="en-GB"/>
          </a:p>
        </p:txBody>
      </p:sp>
    </p:spTree>
    <p:extLst>
      <p:ext uri="{BB962C8B-B14F-4D97-AF65-F5344CB8AC3E}">
        <p14:creationId xmlns:p14="http://schemas.microsoft.com/office/powerpoint/2010/main" val="3481834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an example of a question from</a:t>
            </a:r>
            <a:r>
              <a:rPr lang="en-GB" baseline="0" dirty="0"/>
              <a:t> a verbal reasoning test, taken from one of the free practice tests on the Assessment Day website.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15</a:t>
            </a:fld>
            <a:endParaRPr lang="en-GB"/>
          </a:p>
        </p:txBody>
      </p:sp>
    </p:spTree>
    <p:extLst>
      <p:ext uri="{BB962C8B-B14F-4D97-AF65-F5344CB8AC3E}">
        <p14:creationId xmlns:p14="http://schemas.microsoft.com/office/powerpoint/2010/main" val="1005967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16</a:t>
            </a:fld>
            <a:endParaRPr lang="en-GB"/>
          </a:p>
        </p:txBody>
      </p:sp>
    </p:spTree>
    <p:extLst>
      <p:ext uri="{BB962C8B-B14F-4D97-AF65-F5344CB8AC3E}">
        <p14:creationId xmlns:p14="http://schemas.microsoft.com/office/powerpoint/2010/main" val="480721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an example of a question from</a:t>
            </a:r>
            <a:r>
              <a:rPr lang="en-GB" baseline="0" dirty="0"/>
              <a:t> a verbal reasoning test, taken from one of the free practice tests on the Assessment Day website.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17</a:t>
            </a:fld>
            <a:endParaRPr lang="en-GB"/>
          </a:p>
        </p:txBody>
      </p:sp>
    </p:spTree>
    <p:extLst>
      <p:ext uri="{BB962C8B-B14F-4D97-AF65-F5344CB8AC3E}">
        <p14:creationId xmlns:p14="http://schemas.microsoft.com/office/powerpoint/2010/main" val="971550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18</a:t>
            </a:fld>
            <a:endParaRPr lang="en-GB"/>
          </a:p>
        </p:txBody>
      </p:sp>
    </p:spTree>
    <p:extLst>
      <p:ext uri="{BB962C8B-B14F-4D97-AF65-F5344CB8AC3E}">
        <p14:creationId xmlns:p14="http://schemas.microsoft.com/office/powerpoint/2010/main" val="1604046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an example of a question from</a:t>
            </a:r>
            <a:r>
              <a:rPr lang="en-GB" baseline="0" dirty="0"/>
              <a:t> a diagrammatic reasoning test, taken from one of the free practice tests on the Assessment Day website.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20</a:t>
            </a:fld>
            <a:endParaRPr lang="en-GB"/>
          </a:p>
        </p:txBody>
      </p:sp>
    </p:spTree>
    <p:extLst>
      <p:ext uri="{BB962C8B-B14F-4D97-AF65-F5344CB8AC3E}">
        <p14:creationId xmlns:p14="http://schemas.microsoft.com/office/powerpoint/2010/main" val="2312646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Personality</a:t>
            </a:r>
            <a:r>
              <a:rPr lang="en-GB" baseline="0" dirty="0"/>
              <a:t> questionnaires are not tests, there are no right or wrong answers.  The examples given here are 2 very well known personality questionnaires.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24</a:t>
            </a:fld>
            <a:endParaRPr lang="en-GB"/>
          </a:p>
        </p:txBody>
      </p:sp>
    </p:spTree>
    <p:extLst>
      <p:ext uri="{BB962C8B-B14F-4D97-AF65-F5344CB8AC3E}">
        <p14:creationId xmlns:p14="http://schemas.microsoft.com/office/powerpoint/2010/main" val="2145804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Try</a:t>
            </a:r>
            <a:r>
              <a:rPr lang="en-GB" baseline="0" dirty="0"/>
              <a:t> a personality questionnaire to find out what they might be like.  </a:t>
            </a:r>
            <a:endParaRPr lang="en-GB" dirty="0"/>
          </a:p>
          <a:p>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25</a:t>
            </a:fld>
            <a:endParaRPr lang="en-GB"/>
          </a:p>
        </p:txBody>
      </p:sp>
    </p:spTree>
    <p:extLst>
      <p:ext uri="{BB962C8B-B14F-4D97-AF65-F5344CB8AC3E}">
        <p14:creationId xmlns:p14="http://schemas.microsoft.com/office/powerpoint/2010/main" val="3915567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SJTs are usually designed specifically</a:t>
            </a:r>
            <a:r>
              <a:rPr lang="en-GB" baseline="0" dirty="0"/>
              <a:t> for companies which means it is not easy to prepare for them.  Questions in an SJT usually describe a work situation that requires a decision or action.  Suggested options are given and applicants have to choose an appropriate option.  </a:t>
            </a:r>
          </a:p>
          <a:p>
            <a:endParaRPr lang="en-GB" baseline="0" dirty="0"/>
          </a:p>
          <a:p>
            <a:r>
              <a:rPr lang="en-GB" baseline="0" dirty="0"/>
              <a:t>Example SJTs are available but may not be similar to the SJT that you might have to take.  Links to 2 example tests follow.</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26</a:t>
            </a:fld>
            <a:endParaRPr lang="en-GB"/>
          </a:p>
        </p:txBody>
      </p:sp>
    </p:spTree>
    <p:extLst>
      <p:ext uri="{BB962C8B-B14F-4D97-AF65-F5344CB8AC3E}">
        <p14:creationId xmlns:p14="http://schemas.microsoft.com/office/powerpoint/2010/main" val="1568664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process</a:t>
            </a:r>
            <a:r>
              <a:rPr lang="en-GB" baseline="0" dirty="0"/>
              <a:t> of applying for a job varies between employers.  For some, submission of a CV and cover letter may be followed by an interview and hopefully, the offer of a job.  For other, often larger organisations, there may be several stages to the process.  At each stage, applicants may be rejected.  </a:t>
            </a:r>
          </a:p>
          <a:p>
            <a:endParaRPr lang="en-GB" baseline="0" dirty="0"/>
          </a:p>
          <a:p>
            <a:r>
              <a:rPr lang="en-GB" baseline="0" dirty="0"/>
              <a:t>The stage at which the majority of applicants fail is often at the beginning with the submission of a CV or online application form.  Common reasons for not passing the initial application stage include:</a:t>
            </a:r>
          </a:p>
          <a:p>
            <a:pPr>
              <a:buFont typeface="Arial" pitchFamily="34" charset="0"/>
              <a:buChar char="•"/>
            </a:pPr>
            <a:r>
              <a:rPr lang="en-GB" baseline="0" dirty="0"/>
              <a:t> Not meeting the eligibility criteria e.g. Minimum qualifications requirement </a:t>
            </a:r>
          </a:p>
          <a:p>
            <a:pPr>
              <a:buFont typeface="Arial" pitchFamily="34" charset="0"/>
              <a:buChar char="•"/>
            </a:pPr>
            <a:r>
              <a:rPr lang="en-GB" baseline="0" dirty="0"/>
              <a:t> Making errors e.g. Spelling and grammar mistakes </a:t>
            </a:r>
          </a:p>
          <a:p>
            <a:pPr>
              <a:buFont typeface="Arial" pitchFamily="34" charset="0"/>
              <a:buChar char="•"/>
            </a:pPr>
            <a:endParaRPr lang="en-GB" baseline="0" dirty="0"/>
          </a:p>
          <a:p>
            <a:pPr>
              <a:buFont typeface="Arial" pitchFamily="34" charset="0"/>
              <a:buNone/>
            </a:pPr>
            <a:r>
              <a:rPr lang="en-GB" baseline="0" dirty="0"/>
              <a:t>Tests are not used by all employers but are quite commonly used by larger organisations. They can be used at any stage of the recruitment process but are often the next stage after initial application.  Tests are taken online so, to avoid fraud many employers will re-test at a later stage e.g. at assessment centre.</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2</a:t>
            </a:fld>
            <a:endParaRPr lang="en-GB"/>
          </a:p>
        </p:txBody>
      </p:sp>
    </p:spTree>
    <p:extLst>
      <p:ext uri="{BB962C8B-B14F-4D97-AF65-F5344CB8AC3E}">
        <p14:creationId xmlns:p14="http://schemas.microsoft.com/office/powerpoint/2010/main" val="3728918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an example of a question from</a:t>
            </a:r>
            <a:r>
              <a:rPr lang="en-GB" baseline="0" dirty="0"/>
              <a:t> a situational judgement test, taken from one of the free practice tests on the Assessment Day website.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27</a:t>
            </a:fld>
            <a:endParaRPr lang="en-GB"/>
          </a:p>
        </p:txBody>
      </p:sp>
    </p:spTree>
    <p:extLst>
      <p:ext uri="{BB962C8B-B14F-4D97-AF65-F5344CB8AC3E}">
        <p14:creationId xmlns:p14="http://schemas.microsoft.com/office/powerpoint/2010/main" val="2471876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solidFill>
                  <a:schemeClr val="tx2">
                    <a:lumMod val="75000"/>
                  </a:schemeClr>
                </a:solidFill>
              </a:rPr>
              <a:t>Comments to other responses:</a:t>
            </a:r>
          </a:p>
          <a:p>
            <a:pPr marL="0" indent="0">
              <a:buNone/>
            </a:pPr>
            <a:r>
              <a:rPr lang="en-GB" sz="1200" dirty="0">
                <a:solidFill>
                  <a:schemeClr val="tx2">
                    <a:lumMod val="75000"/>
                  </a:schemeClr>
                </a:solidFill>
              </a:rPr>
              <a:t>b) Continue serving customers and apologise about the lack of availability of credit card payment.</a:t>
            </a:r>
          </a:p>
          <a:p>
            <a:r>
              <a:rPr lang="en-GB" sz="1200" kern="1200" dirty="0">
                <a:solidFill>
                  <a:schemeClr val="tx1"/>
                </a:solidFill>
                <a:effectLst/>
                <a:latin typeface="+mn-lt"/>
                <a:ea typeface="+mn-ea"/>
                <a:cs typeface="+mn-cs"/>
              </a:rPr>
              <a:t>Not a particularly appropriate response as you are allowing customers to queue up when they may not be able to pay for their items when they reach the till. You will end up with angry and frustrated customers.</a:t>
            </a:r>
          </a:p>
          <a:p>
            <a:pPr marL="0" indent="0">
              <a:buNone/>
            </a:pPr>
            <a:endParaRPr lang="en-GB" sz="1200" dirty="0">
              <a:solidFill>
                <a:schemeClr val="tx2">
                  <a:lumMod val="75000"/>
                </a:schemeClr>
              </a:solidFill>
            </a:endParaRPr>
          </a:p>
          <a:p>
            <a:pPr marL="0" indent="0">
              <a:buNone/>
            </a:pPr>
            <a:r>
              <a:rPr lang="en-GB" sz="1200" dirty="0">
                <a:solidFill>
                  <a:schemeClr val="tx2">
                    <a:lumMod val="75000"/>
                  </a:schemeClr>
                </a:solidFill>
              </a:rPr>
              <a:t>c) Ask the team leader what to do.</a:t>
            </a:r>
          </a:p>
          <a:p>
            <a:r>
              <a:rPr lang="en-GB" sz="1200" kern="1200" dirty="0">
                <a:solidFill>
                  <a:schemeClr val="tx1"/>
                </a:solidFill>
                <a:effectLst/>
                <a:latin typeface="+mn-lt"/>
                <a:ea typeface="+mn-ea"/>
                <a:cs typeface="+mn-cs"/>
              </a:rPr>
              <a:t>A reasonable response as it is a good idea to take advice on the situation from the person in charge and this will also ensure that you are taking the same approach as all your colleagues.) </a:t>
            </a:r>
          </a:p>
          <a:p>
            <a:pPr marL="0" indent="0">
              <a:buNone/>
            </a:pPr>
            <a:endParaRPr lang="en-GB" sz="1200" dirty="0">
              <a:solidFill>
                <a:schemeClr val="tx2">
                  <a:lumMod val="75000"/>
                </a:schemeClr>
              </a:solidFill>
            </a:endParaRPr>
          </a:p>
          <a:p>
            <a:pPr marL="0" indent="0">
              <a:buNone/>
            </a:pPr>
            <a:r>
              <a:rPr lang="en-GB" sz="1200" dirty="0">
                <a:solidFill>
                  <a:schemeClr val="tx2">
                    <a:lumMod val="75000"/>
                  </a:schemeClr>
                </a:solidFill>
              </a:rPr>
              <a:t>d) Take the opportunity to take your afternoon tea break as it appears that most customers will have to come back later when the system is working again.</a:t>
            </a:r>
          </a:p>
          <a:p>
            <a:r>
              <a:rPr lang="en-GB" sz="1200" kern="1200" dirty="0">
                <a:solidFill>
                  <a:schemeClr val="tx1"/>
                </a:solidFill>
                <a:effectLst/>
                <a:latin typeface="+mn-lt"/>
                <a:ea typeface="+mn-ea"/>
                <a:cs typeface="+mn-cs"/>
              </a:rPr>
              <a:t>This is the least effective response as you do not know for sure that most customers will have to pay later and you are leaving your colleagues and team leader to deal with the situation without checking what else you could do to help.</a:t>
            </a:r>
          </a:p>
        </p:txBody>
      </p:sp>
      <p:sp>
        <p:nvSpPr>
          <p:cNvPr id="4" name="Slide Number Placeholder 3"/>
          <p:cNvSpPr>
            <a:spLocks noGrp="1"/>
          </p:cNvSpPr>
          <p:nvPr>
            <p:ph type="sldNum" sz="quarter" idx="10"/>
          </p:nvPr>
        </p:nvSpPr>
        <p:spPr/>
        <p:txBody>
          <a:bodyPr/>
          <a:lstStyle/>
          <a:p>
            <a:fld id="{D2002815-B285-4B89-8F5F-DB5998BA3C3C}" type="slidenum">
              <a:rPr lang="en-GB" smtClean="0"/>
              <a:t>28</a:t>
            </a:fld>
            <a:endParaRPr lang="en-GB"/>
          </a:p>
        </p:txBody>
      </p:sp>
    </p:spTree>
    <p:extLst>
      <p:ext uri="{BB962C8B-B14F-4D97-AF65-F5344CB8AC3E}">
        <p14:creationId xmlns:p14="http://schemas.microsoft.com/office/powerpoint/2010/main" val="4071402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are likely to apply to companies using tests,</a:t>
            </a:r>
            <a:r>
              <a:rPr lang="en-GB" baseline="0" dirty="0"/>
              <a:t> </a:t>
            </a:r>
          </a:p>
          <a:p>
            <a:endParaRPr lang="en-GB" baseline="0" dirty="0"/>
          </a:p>
          <a:p>
            <a:r>
              <a:rPr lang="en-GB" baseline="0" dirty="0"/>
              <a:t>1. Find out:</a:t>
            </a:r>
            <a:endParaRPr lang="en-GB" dirty="0"/>
          </a:p>
          <a:p>
            <a:pPr>
              <a:buFont typeface="Arial" pitchFamily="34" charset="0"/>
              <a:buChar char="•"/>
            </a:pPr>
            <a:r>
              <a:rPr lang="en-GB" baseline="0" dirty="0"/>
              <a:t> What skill or skills they test for</a:t>
            </a:r>
          </a:p>
          <a:p>
            <a:pPr>
              <a:buFont typeface="Arial" pitchFamily="34" charset="0"/>
              <a:buChar char="•"/>
            </a:pPr>
            <a:r>
              <a:rPr lang="en-GB" baseline="0" dirty="0"/>
              <a:t> Which tests they use</a:t>
            </a:r>
          </a:p>
          <a:p>
            <a:pPr>
              <a:buFont typeface="Arial" pitchFamily="34" charset="0"/>
              <a:buChar char="•"/>
            </a:pPr>
            <a:r>
              <a:rPr lang="en-GB" baseline="0" dirty="0"/>
              <a:t> Whether they have example questions on their website</a:t>
            </a:r>
          </a:p>
          <a:p>
            <a:pPr>
              <a:buFont typeface="Arial" pitchFamily="34" charset="0"/>
              <a:buChar char="•"/>
            </a:pPr>
            <a:endParaRPr lang="en-GB" baseline="0" dirty="0"/>
          </a:p>
          <a:p>
            <a:pPr>
              <a:buFont typeface="Arial" pitchFamily="34" charset="0"/>
              <a:buNone/>
            </a:pPr>
            <a:r>
              <a:rPr lang="en-GB" baseline="0" dirty="0"/>
              <a:t>2. Try out an appropriate test.  If the company uses numerical reasoning tests, take a practice numerical reasoning test, ideally one that provides the answers when you have finished to help you identify where you went wrong.</a:t>
            </a:r>
          </a:p>
          <a:p>
            <a:pPr>
              <a:buFont typeface="Arial" pitchFamily="34" charset="0"/>
              <a:buNone/>
            </a:pPr>
            <a:endParaRPr lang="en-GB" baseline="0" dirty="0"/>
          </a:p>
          <a:p>
            <a:pPr>
              <a:buFont typeface="Arial" pitchFamily="34" charset="0"/>
              <a:buNone/>
            </a:pPr>
            <a:r>
              <a:rPr lang="en-GB" baseline="0" dirty="0"/>
              <a:t>3. Look at your result and any tips or comment that might be provided with it:</a:t>
            </a:r>
          </a:p>
          <a:p>
            <a:pPr>
              <a:buFont typeface="Arial" pitchFamily="34" charset="0"/>
              <a:buChar char="•"/>
            </a:pPr>
            <a:r>
              <a:rPr lang="en-GB" baseline="0" dirty="0"/>
              <a:t> Is the result high enough?  </a:t>
            </a:r>
          </a:p>
          <a:p>
            <a:pPr>
              <a:buFont typeface="Arial" pitchFamily="34" charset="0"/>
              <a:buChar char="•"/>
            </a:pPr>
            <a:r>
              <a:rPr lang="en-GB" baseline="0" dirty="0"/>
              <a:t> Are there gaps in your knowledge that you need to address e.g. Some questions that you find more difficult? If so, refresh or improve your knowledge of the specific topic.  Seek help if you need to e.g. Maths support or English language support within your university.</a:t>
            </a:r>
          </a:p>
          <a:p>
            <a:pPr>
              <a:buFont typeface="Arial" pitchFamily="34" charset="0"/>
              <a:buNone/>
            </a:pPr>
            <a:endParaRPr lang="en-GB" baseline="0" dirty="0"/>
          </a:p>
          <a:p>
            <a:pPr marL="228600" indent="-228600">
              <a:buFont typeface="Arial" pitchFamily="34" charset="0"/>
              <a:buAutoNum type="arabicPeriod" startAt="4"/>
            </a:pPr>
            <a:r>
              <a:rPr lang="en-GB" baseline="0" dirty="0"/>
              <a:t>Take another practice test when you have addressed any weaknesses</a:t>
            </a:r>
          </a:p>
          <a:p>
            <a:pPr marL="228600" indent="-228600">
              <a:buFont typeface="Arial" pitchFamily="34" charset="0"/>
              <a:buAutoNum type="arabicPeriod" startAt="4"/>
            </a:pPr>
            <a:endParaRPr lang="en-GB" baseline="0" dirty="0"/>
          </a:p>
          <a:p>
            <a:pPr marL="228600" indent="-228600">
              <a:buFont typeface="Arial" pitchFamily="34" charset="0"/>
              <a:buNone/>
            </a:pPr>
            <a:r>
              <a:rPr lang="en-GB" baseline="0" dirty="0"/>
              <a:t>5.  If you have not improved, seek advice e.g. From your university careers service.  </a:t>
            </a:r>
          </a:p>
        </p:txBody>
      </p:sp>
      <p:sp>
        <p:nvSpPr>
          <p:cNvPr id="4" name="Slide Number Placeholder 3"/>
          <p:cNvSpPr>
            <a:spLocks noGrp="1"/>
          </p:cNvSpPr>
          <p:nvPr>
            <p:ph type="sldNum" sz="quarter" idx="10"/>
          </p:nvPr>
        </p:nvSpPr>
        <p:spPr/>
        <p:txBody>
          <a:bodyPr/>
          <a:lstStyle/>
          <a:p>
            <a:fld id="{D2002815-B285-4B89-8F5F-DB5998BA3C3C}" type="slidenum">
              <a:rPr lang="en-GB" smtClean="0"/>
              <a:t>29</a:t>
            </a:fld>
            <a:endParaRPr lang="en-GB"/>
          </a:p>
        </p:txBody>
      </p:sp>
    </p:spTree>
    <p:extLst>
      <p:ext uri="{BB962C8B-B14F-4D97-AF65-F5344CB8AC3E}">
        <p14:creationId xmlns:p14="http://schemas.microsoft.com/office/powerpoint/2010/main" val="2308591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30</a:t>
            </a:fld>
            <a:endParaRPr lang="en-GB"/>
          </a:p>
        </p:txBody>
      </p:sp>
    </p:spTree>
    <p:extLst>
      <p:ext uri="{BB962C8B-B14F-4D97-AF65-F5344CB8AC3E}">
        <p14:creationId xmlns:p14="http://schemas.microsoft.com/office/powerpoint/2010/main" val="16238440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Because SJTs are usually designed specifically for an</a:t>
            </a:r>
            <a:r>
              <a:rPr lang="en-GB" baseline="0" dirty="0"/>
              <a:t> organisation it is difficult to practise.  However, think about the nature of the work you are applying for and the skills needed.  Before taking an SJT as part of a recruitment process for an organisation, research that organisation as thoroughly as you can particularly the competencies (or skills) that are sought in applicants.  Read information in the recruitment pages of the organisation’s website including any case studies or interviews with existing employees to get a sense of the kind of day to day work and the decisions that might have to be made.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31</a:t>
            </a:fld>
            <a:endParaRPr lang="en-GB"/>
          </a:p>
        </p:txBody>
      </p:sp>
    </p:spTree>
    <p:extLst>
      <p:ext uri="{BB962C8B-B14F-4D97-AF65-F5344CB8AC3E}">
        <p14:creationId xmlns:p14="http://schemas.microsoft.com/office/powerpoint/2010/main" val="29036542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sites include</a:t>
            </a:r>
            <a:r>
              <a:rPr lang="en-GB" baseline="0" dirty="0"/>
              <a:t> free practice tests that provide answers and explanations.  This is particularly helpful as you can identify any areas in which you need to improve.</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33</a:t>
            </a:fld>
            <a:endParaRPr lang="en-GB"/>
          </a:p>
        </p:txBody>
      </p:sp>
    </p:spTree>
    <p:extLst>
      <p:ext uri="{BB962C8B-B14F-4D97-AF65-F5344CB8AC3E}">
        <p14:creationId xmlns:p14="http://schemas.microsoft.com/office/powerpoint/2010/main" val="4078767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well known companies</a:t>
            </a:r>
            <a:r>
              <a:rPr lang="en-GB" baseline="0" dirty="0"/>
              <a:t> produce tests to be used in recruitment.  They publish example questions and in some cases, practice tests too.  Many of these sites will require you to register, with basic personal details, and create a password in order to take their practice test.  Some may offer the opportunity to take a new test as part of a trial.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34</a:t>
            </a:fld>
            <a:endParaRPr lang="en-GB"/>
          </a:p>
        </p:txBody>
      </p:sp>
    </p:spTree>
    <p:extLst>
      <p:ext uri="{BB962C8B-B14F-4D97-AF65-F5344CB8AC3E}">
        <p14:creationId xmlns:p14="http://schemas.microsoft.com/office/powerpoint/2010/main" val="2018732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When looking</a:t>
            </a:r>
            <a:r>
              <a:rPr lang="en-GB" baseline="0" dirty="0"/>
              <a:t> at resources, including books, ensure that they are at the correct level e.g. Graduate, Professional or Advanced.</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36</a:t>
            </a:fld>
            <a:endParaRPr lang="en-GB"/>
          </a:p>
        </p:txBody>
      </p:sp>
    </p:spTree>
    <p:extLst>
      <p:ext uri="{BB962C8B-B14F-4D97-AF65-F5344CB8AC3E}">
        <p14:creationId xmlns:p14="http://schemas.microsoft.com/office/powerpoint/2010/main" val="282795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of the larger organisations in the UK</a:t>
            </a:r>
            <a:r>
              <a:rPr lang="en-GB" baseline="0" dirty="0"/>
              <a:t> are introducing new ways to assess applicants online including games and videos e.g. Barclays.  Some incorporate elements of tests e.g. Situations that require decisions and interpretation of data.  Look at the graduate recruitment pages of the Barclays website.</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3</a:t>
            </a:fld>
            <a:endParaRPr lang="en-GB"/>
          </a:p>
        </p:txBody>
      </p:sp>
    </p:spTree>
    <p:extLst>
      <p:ext uri="{BB962C8B-B14F-4D97-AF65-F5344CB8AC3E}">
        <p14:creationId xmlns:p14="http://schemas.microsoft.com/office/powerpoint/2010/main" val="382116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many</a:t>
            </a:r>
            <a:r>
              <a:rPr lang="en-GB" baseline="0" dirty="0"/>
              <a:t> different types of ability tests designed to assess different skills.  Some are skills required in many jobs e.g. numerical and verbal reasoning.  Others are specific to particular types of jobs e.g. in technology.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4</a:t>
            </a:fld>
            <a:endParaRPr lang="en-GB"/>
          </a:p>
        </p:txBody>
      </p:sp>
    </p:spTree>
    <p:extLst>
      <p:ext uri="{BB962C8B-B14F-4D97-AF65-F5344CB8AC3E}">
        <p14:creationId xmlns:p14="http://schemas.microsoft.com/office/powerpoint/2010/main" val="4190273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Many organisations</a:t>
            </a:r>
            <a:r>
              <a:rPr lang="en-GB" baseline="0" dirty="0"/>
              <a:t> buy tests from specialist companies.  These are some of the well known companies that produce tests, but there are others.  Most test producers include example questions or practice tests on their websites.  A list of them appears later in this presentation.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5</a:t>
            </a:fld>
            <a:endParaRPr lang="en-GB"/>
          </a:p>
        </p:txBody>
      </p:sp>
    </p:spTree>
    <p:extLst>
      <p:ext uri="{BB962C8B-B14F-4D97-AF65-F5344CB8AC3E}">
        <p14:creationId xmlns:p14="http://schemas.microsoft.com/office/powerpoint/2010/main" val="2724678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Ability test</a:t>
            </a:r>
            <a:r>
              <a:rPr lang="en-GB" baseline="0" dirty="0"/>
              <a:t>s are sometimes also called ‘aptitude’ tests.  They are designed to assess an applicant’s level of ability in a specific skill.  </a:t>
            </a:r>
            <a:endParaRPr lang="en-GB" dirty="0"/>
          </a:p>
        </p:txBody>
      </p:sp>
      <p:sp>
        <p:nvSpPr>
          <p:cNvPr id="4" name="Slide Number Placeholder 3"/>
          <p:cNvSpPr>
            <a:spLocks noGrp="1"/>
          </p:cNvSpPr>
          <p:nvPr>
            <p:ph type="sldNum" sz="quarter" idx="10"/>
          </p:nvPr>
        </p:nvSpPr>
        <p:spPr/>
        <p:txBody>
          <a:bodyPr/>
          <a:lstStyle/>
          <a:p>
            <a:fld id="{D2002815-B285-4B89-8F5F-DB5998BA3C3C}" type="slidenum">
              <a:rPr lang="en-GB" smtClean="0"/>
              <a:t>6</a:t>
            </a:fld>
            <a:endParaRPr lang="en-GB"/>
          </a:p>
        </p:txBody>
      </p:sp>
    </p:spTree>
    <p:extLst>
      <p:ext uri="{BB962C8B-B14F-4D97-AF65-F5344CB8AC3E}">
        <p14:creationId xmlns:p14="http://schemas.microsoft.com/office/powerpoint/2010/main" val="2536041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an example of a question from</a:t>
            </a:r>
            <a:r>
              <a:rPr lang="en-GB" baseline="0" dirty="0"/>
              <a:t> a </a:t>
            </a:r>
            <a:r>
              <a:rPr lang="en-GB" dirty="0"/>
              <a:t>numerical</a:t>
            </a:r>
            <a:r>
              <a:rPr lang="en-GB" baseline="0" dirty="0"/>
              <a:t> reasoning test, taken from one of the free practice tests on the Assessment Day website.  </a:t>
            </a:r>
          </a:p>
        </p:txBody>
      </p:sp>
      <p:sp>
        <p:nvSpPr>
          <p:cNvPr id="4" name="Slide Number Placeholder 3"/>
          <p:cNvSpPr>
            <a:spLocks noGrp="1"/>
          </p:cNvSpPr>
          <p:nvPr>
            <p:ph type="sldNum" sz="quarter" idx="10"/>
          </p:nvPr>
        </p:nvSpPr>
        <p:spPr/>
        <p:txBody>
          <a:bodyPr/>
          <a:lstStyle/>
          <a:p>
            <a:fld id="{D2002815-B285-4B89-8F5F-DB5998BA3C3C}" type="slidenum">
              <a:rPr lang="en-GB" smtClean="0"/>
              <a:t>8</a:t>
            </a:fld>
            <a:endParaRPr lang="en-GB"/>
          </a:p>
        </p:txBody>
      </p:sp>
    </p:spTree>
    <p:extLst>
      <p:ext uri="{BB962C8B-B14F-4D97-AF65-F5344CB8AC3E}">
        <p14:creationId xmlns:p14="http://schemas.microsoft.com/office/powerpoint/2010/main" val="1698293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an example of a question from</a:t>
            </a:r>
            <a:r>
              <a:rPr lang="en-GB" baseline="0" dirty="0"/>
              <a:t> a </a:t>
            </a:r>
            <a:r>
              <a:rPr lang="en-GB" dirty="0"/>
              <a:t>numerical</a:t>
            </a:r>
            <a:r>
              <a:rPr lang="en-GB" baseline="0" dirty="0"/>
              <a:t> reasoning test, taken from one of the free practice tests on the Assessment Day website.  </a:t>
            </a:r>
          </a:p>
        </p:txBody>
      </p:sp>
      <p:sp>
        <p:nvSpPr>
          <p:cNvPr id="4" name="Slide Number Placeholder 3"/>
          <p:cNvSpPr>
            <a:spLocks noGrp="1"/>
          </p:cNvSpPr>
          <p:nvPr>
            <p:ph type="sldNum" sz="quarter" idx="10"/>
          </p:nvPr>
        </p:nvSpPr>
        <p:spPr/>
        <p:txBody>
          <a:bodyPr/>
          <a:lstStyle/>
          <a:p>
            <a:fld id="{D2002815-B285-4B89-8F5F-DB5998BA3C3C}" type="slidenum">
              <a:rPr lang="en-GB" smtClean="0"/>
              <a:t>10</a:t>
            </a:fld>
            <a:endParaRPr lang="en-GB"/>
          </a:p>
        </p:txBody>
      </p:sp>
    </p:spTree>
    <p:extLst>
      <p:ext uri="{BB962C8B-B14F-4D97-AF65-F5344CB8AC3E}">
        <p14:creationId xmlns:p14="http://schemas.microsoft.com/office/powerpoint/2010/main" val="42284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D2002815-B285-4B89-8F5F-DB5998BA3C3C}" type="slidenum">
              <a:rPr lang="en-GB" smtClean="0"/>
              <a:t>11</a:t>
            </a:fld>
            <a:endParaRPr lang="en-GB"/>
          </a:p>
        </p:txBody>
      </p:sp>
    </p:spTree>
    <p:extLst>
      <p:ext uri="{BB962C8B-B14F-4D97-AF65-F5344CB8AC3E}">
        <p14:creationId xmlns:p14="http://schemas.microsoft.com/office/powerpoint/2010/main" val="3292531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assessmentday.co.uk/"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a:lstStyle>
            <a:lvl1pPr>
              <a:defRPr>
                <a:solidFill>
                  <a:schemeClr val="tx2">
                    <a:lumMod val="75000"/>
                  </a:schemeClr>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29C47F2-E2D6-475F-8537-B6E42F5E336F}" type="datetimeFigureOut">
              <a:rPr lang="en-GB" smtClean="0"/>
              <a:t>09/08/2018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100954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9C47F2-E2D6-475F-8537-B6E42F5E336F}" type="datetimeFigureOut">
              <a:rPr lang="en-GB" smtClean="0"/>
              <a:t>09/08/2018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8471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9C47F2-E2D6-475F-8537-B6E42F5E336F}" type="datetimeFigureOut">
              <a:rPr lang="en-GB" smtClean="0"/>
              <a:t>09/08/2018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238422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9C47F2-E2D6-475F-8537-B6E42F5E336F}" type="datetimeFigureOut">
              <a:rPr lang="en-GB" smtClean="0"/>
              <a:t>09/08/2018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155514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36000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sz="2800">
                <a:solidFill>
                  <a:schemeClr val="tx2">
                    <a:lumMod val="75000"/>
                  </a:schemeClr>
                </a:solidFill>
              </a:defRPr>
            </a:lvl1pPr>
            <a:lvl2pPr>
              <a:defRPr sz="2400">
                <a:solidFill>
                  <a:schemeClr val="tx2">
                    <a:lumMod val="75000"/>
                  </a:schemeClr>
                </a:solidFill>
              </a:defRPr>
            </a:lvl2pPr>
            <a:lvl3pPr>
              <a:defRPr sz="2200">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729C47F2-E2D6-475F-8537-B6E42F5E336F}" type="datetimeFigureOut">
              <a:rPr lang="en-GB" smtClean="0"/>
              <a:t>09/08/2018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52EC8D-8CCD-4EBC-9023-4E00D52B410A}" type="slidenum">
              <a:rPr lang="en-GB" smtClean="0"/>
              <a:t>‹#›</a:t>
            </a:fld>
            <a:endParaRPr lang="en-GB" dirty="0"/>
          </a:p>
        </p:txBody>
      </p:sp>
    </p:spTree>
    <p:extLst>
      <p:ext uri="{BB962C8B-B14F-4D97-AF65-F5344CB8AC3E}">
        <p14:creationId xmlns:p14="http://schemas.microsoft.com/office/powerpoint/2010/main" val="4039172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9C47F2-E2D6-475F-8537-B6E42F5E336F}" type="datetimeFigureOut">
              <a:rPr lang="en-GB" smtClean="0"/>
              <a:t>09/08/2018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52841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29C47F2-E2D6-475F-8537-B6E42F5E336F}" type="datetimeFigureOut">
              <a:rPr lang="en-GB" smtClean="0"/>
              <a:t>09/08/2018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3591508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5079470"/>
            <a:ext cx="8229600" cy="109273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endParaRPr lang="en-GB" dirty="0"/>
          </a:p>
        </p:txBody>
      </p:sp>
      <p:sp>
        <p:nvSpPr>
          <p:cNvPr id="4" name="Content Placeholder 3"/>
          <p:cNvSpPr>
            <a:spLocks noGrp="1"/>
          </p:cNvSpPr>
          <p:nvPr>
            <p:ph sz="half" idx="2"/>
          </p:nvPr>
        </p:nvSpPr>
        <p:spPr>
          <a:xfrm>
            <a:off x="457200" y="1600200"/>
            <a:ext cx="82296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p:cNvSpPr>
            <a:spLocks noGrp="1"/>
          </p:cNvSpPr>
          <p:nvPr>
            <p:ph type="body" sz="quarter" idx="13" hasCustomPrompt="1"/>
          </p:nvPr>
        </p:nvSpPr>
        <p:spPr>
          <a:xfrm>
            <a:off x="6629400" y="6248400"/>
            <a:ext cx="2590800" cy="184150"/>
          </a:xfrm>
        </p:spPr>
        <p:txBody>
          <a:bodyPr>
            <a:noAutofit/>
          </a:bodyPr>
          <a:lstStyle>
            <a:lvl1pPr marL="0" indent="0">
              <a:buNone/>
              <a:defRPr sz="1200"/>
            </a:lvl1pPr>
          </a:lstStyle>
          <a:p>
            <a:pPr lvl="0"/>
            <a:r>
              <a:rPr lang="en-GB" sz="1300" i="1" dirty="0">
                <a:solidFill>
                  <a:schemeClr val="tx2">
                    <a:lumMod val="75000"/>
                  </a:schemeClr>
                </a:solidFill>
              </a:rPr>
              <a:t>Source: </a:t>
            </a:r>
            <a:r>
              <a:rPr lang="en-GB" sz="1300" i="1" dirty="0">
                <a:solidFill>
                  <a:schemeClr val="tx2">
                    <a:lumMod val="75000"/>
                  </a:schemeClr>
                </a:solidFill>
                <a:hlinkClick r:id="rId2"/>
              </a:rPr>
              <a:t>www.assessmentday.co.uk</a:t>
            </a:r>
            <a:endParaRPr lang="en-GB" dirty="0"/>
          </a:p>
        </p:txBody>
      </p:sp>
      <p:sp>
        <p:nvSpPr>
          <p:cNvPr id="10" name="Date Placeholder 9"/>
          <p:cNvSpPr>
            <a:spLocks noGrp="1"/>
          </p:cNvSpPr>
          <p:nvPr>
            <p:ph type="dt" sz="half" idx="14"/>
          </p:nvPr>
        </p:nvSpPr>
        <p:spPr/>
        <p:txBody>
          <a:bodyPr/>
          <a:lstStyle/>
          <a:p>
            <a:fld id="{729C47F2-E2D6-475F-8537-B6E42F5E336F}" type="datetimeFigureOut">
              <a:rPr lang="en-GB" smtClean="0"/>
              <a:t>09/08/2018</a:t>
            </a:fld>
            <a:endParaRPr lang="en-GB"/>
          </a:p>
        </p:txBody>
      </p:sp>
      <p:sp>
        <p:nvSpPr>
          <p:cNvPr id="11" name="Footer Placeholder 10"/>
          <p:cNvSpPr>
            <a:spLocks noGrp="1"/>
          </p:cNvSpPr>
          <p:nvPr>
            <p:ph type="ftr" sz="quarter" idx="15"/>
          </p:nvPr>
        </p:nvSpPr>
        <p:spPr/>
        <p:txBody>
          <a:bodyPr/>
          <a:lstStyle/>
          <a:p>
            <a:endParaRPr lang="en-GB"/>
          </a:p>
        </p:txBody>
      </p:sp>
      <p:sp>
        <p:nvSpPr>
          <p:cNvPr id="12" name="Slide Number Placeholder 11"/>
          <p:cNvSpPr>
            <a:spLocks noGrp="1"/>
          </p:cNvSpPr>
          <p:nvPr>
            <p:ph type="sldNum" sz="quarter" idx="16"/>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167095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29C47F2-E2D6-475F-8537-B6E42F5E336F}" type="datetimeFigureOut">
              <a:rPr lang="en-GB" smtClean="0"/>
              <a:t>09/08/2018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3886692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29C47F2-E2D6-475F-8537-B6E42F5E336F}" type="datetimeFigureOut">
              <a:rPr lang="en-GB" smtClean="0"/>
              <a:t>09/08/2018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332470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C47F2-E2D6-475F-8537-B6E42F5E336F}" type="datetimeFigureOut">
              <a:rPr lang="en-GB" smtClean="0"/>
              <a:t>09/08/2018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55208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9C47F2-E2D6-475F-8537-B6E42F5E336F}" type="datetimeFigureOut">
              <a:rPr lang="en-GB" smtClean="0"/>
              <a:t>09/08/2018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52EC8D-8CCD-4EBC-9023-4E00D52B410A}" type="slidenum">
              <a:rPr lang="en-GB" smtClean="0"/>
              <a:t>‹#›</a:t>
            </a:fld>
            <a:endParaRPr lang="en-GB"/>
          </a:p>
        </p:txBody>
      </p:sp>
    </p:spTree>
    <p:extLst>
      <p:ext uri="{BB962C8B-B14F-4D97-AF65-F5344CB8AC3E}">
        <p14:creationId xmlns:p14="http://schemas.microsoft.com/office/powerpoint/2010/main" val="228950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81000"/>
            <a:ext cx="9144000" cy="989013"/>
          </a:xfrm>
          <a:prstGeom prst="rect">
            <a:avLst/>
          </a:prstGeom>
          <a:solidFill>
            <a:schemeClr val="tx2">
              <a:lumMod val="75000"/>
            </a:schemeClr>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9C47F2-E2D6-475F-8537-B6E42F5E336F}" type="datetimeFigureOut">
              <a:rPr lang="en-GB" smtClean="0"/>
              <a:t>09/08/2018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2EC8D-8CCD-4EBC-9023-4E00D52B410A}" type="slidenum">
              <a:rPr lang="en-GB" smtClean="0"/>
              <a:t>‹#›</a:t>
            </a:fld>
            <a:endParaRPr lang="en-GB"/>
          </a:p>
        </p:txBody>
      </p:sp>
      <p:sp>
        <p:nvSpPr>
          <p:cNvPr id="7" name="TextBox 6">
            <a:extLst>
              <a:ext uri="{FF2B5EF4-FFF2-40B4-BE49-F238E27FC236}">
                <a16:creationId xmlns:a16="http://schemas.microsoft.com/office/drawing/2014/main" id="{73222D03-BC80-4445-AC61-B1147E856F13}"/>
              </a:ext>
            </a:extLst>
          </p:cNvPr>
          <p:cNvSpPr txBox="1"/>
          <p:nvPr userDrawn="1"/>
        </p:nvSpPr>
        <p:spPr>
          <a:xfrm>
            <a:off x="0" y="6477000"/>
            <a:ext cx="9144000" cy="400110"/>
          </a:xfrm>
          <a:prstGeom prst="rect">
            <a:avLst/>
          </a:prstGeom>
          <a:solidFill>
            <a:schemeClr val="tx2">
              <a:lumMod val="75000"/>
            </a:schemeClr>
          </a:solidFill>
        </p:spPr>
        <p:txBody>
          <a:bodyPr wrap="square" rtlCol="0">
            <a:spAutoFit/>
          </a:bodyPr>
          <a:lstStyle/>
          <a:p>
            <a:r>
              <a:rPr lang="en-GB" sz="2000" dirty="0">
                <a:solidFill>
                  <a:schemeClr val="bg1"/>
                </a:solidFill>
              </a:rPr>
              <a:t> </a:t>
            </a:r>
            <a:r>
              <a:rPr lang="en-GB" sz="2000" b="1" dirty="0">
                <a:solidFill>
                  <a:schemeClr val="bg1"/>
                </a:solidFill>
              </a:rPr>
              <a:t>www.sigma-network.ac.uk                  </a:t>
            </a:r>
            <a:r>
              <a:rPr lang="en-GB" sz="2000" b="1" baseline="0" dirty="0">
                <a:solidFill>
                  <a:schemeClr val="bg1"/>
                </a:solidFill>
              </a:rPr>
              <a:t> </a:t>
            </a:r>
            <a:r>
              <a:rPr lang="en-GB" sz="2000" b="1" dirty="0">
                <a:solidFill>
                  <a:schemeClr val="bg1"/>
                </a:solidFill>
              </a:rPr>
              <a:t>Psychometric Assessments for Job Applications</a:t>
            </a:r>
          </a:p>
        </p:txBody>
      </p:sp>
    </p:spTree>
    <p:extLst>
      <p:ext uri="{BB962C8B-B14F-4D97-AF65-F5344CB8AC3E}">
        <p14:creationId xmlns:p14="http://schemas.microsoft.com/office/powerpoint/2010/main" val="1059475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marL="360000" algn="l" defTabSz="914400" rtl="0" eaLnBrk="1" latinLnBrk="0" hangingPunct="1">
        <a:spcBef>
          <a:spcPct val="0"/>
        </a:spcBef>
        <a:buNone/>
        <a:defRPr sz="3600" kern="1200">
          <a:solidFill>
            <a:schemeClr val="bg1"/>
          </a:solidFill>
          <a:latin typeface="+mn-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thcentre.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assessmentday.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hyperlink" Target="http://www.assessmentday.co.uk/" TargetMode="External"/><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www.assessmentday.co.uk/"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ssessmentday.co.uk/personality-questionnaire.ht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ebglobal.com/shldirect/en/practice-test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assessmentday.co.u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graduatesfirst.com/"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practice.cappassessments.com/" TargetMode="External"/><Relationship Id="rId3" Type="http://schemas.openxmlformats.org/officeDocument/2006/relationships/hyperlink" Target="https://www.cebglobal.com/shldirect/en/practice-tests" TargetMode="External"/><Relationship Id="rId7" Type="http://schemas.openxmlformats.org/officeDocument/2006/relationships/hyperlink" Target="https://www.trytalentq.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savilleassessment.com/PracticeTests" TargetMode="External"/><Relationship Id="rId5" Type="http://schemas.openxmlformats.org/officeDocument/2006/relationships/hyperlink" Target="https://www.talentlens.co.uk/practice-aptitude" TargetMode="External"/><Relationship Id="rId4" Type="http://schemas.openxmlformats.org/officeDocument/2006/relationships/hyperlink" Target="https://practicetests.cubiks.co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futurelearn.com/courses/numeracy-skill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www.futurelearn.com/courses/logical-and-critical-thinking" TargetMode="External"/><Relationship Id="rId4" Type="http://schemas.openxmlformats.org/officeDocument/2006/relationships/hyperlink" Target="https://www.futurelearn.com/courses/workplace-english"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trytalentq.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www.assessmentday.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hyperlink" Target="http://www.assessmentday.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7B26-06D0-4AB1-9BC0-3BA623FDF638}"/>
              </a:ext>
            </a:extLst>
          </p:cNvPr>
          <p:cNvSpPr>
            <a:spLocks noGrp="1"/>
          </p:cNvSpPr>
          <p:nvPr>
            <p:ph type="ctrTitle"/>
          </p:nvPr>
        </p:nvSpPr>
        <p:spPr>
          <a:xfrm>
            <a:off x="248412" y="2133600"/>
            <a:ext cx="8895588" cy="2746375"/>
          </a:xfrm>
        </p:spPr>
        <p:txBody>
          <a:bodyPr>
            <a:noAutofit/>
          </a:bodyPr>
          <a:lstStyle/>
          <a:p>
            <a:pPr marL="0" algn="l"/>
            <a:r>
              <a:rPr lang="en-GB" sz="6200" dirty="0">
                <a:solidFill>
                  <a:schemeClr val="tx2">
                    <a:lumMod val="75000"/>
                  </a:schemeClr>
                </a:solidFill>
              </a:rPr>
              <a:t>Psychometric Assessments for Job Applications</a:t>
            </a:r>
            <a:endParaRPr lang="en-GB" sz="6200" dirty="0"/>
          </a:p>
        </p:txBody>
      </p:sp>
      <p:sp>
        <p:nvSpPr>
          <p:cNvPr id="6" name="TextBox 5">
            <a:extLst>
              <a:ext uri="{FF2B5EF4-FFF2-40B4-BE49-F238E27FC236}">
                <a16:creationId xmlns:a16="http://schemas.microsoft.com/office/drawing/2014/main" id="{56CAE910-7967-4E4D-A273-461936345181}"/>
              </a:ext>
            </a:extLst>
          </p:cNvPr>
          <p:cNvSpPr txBox="1"/>
          <p:nvPr/>
        </p:nvSpPr>
        <p:spPr>
          <a:xfrm>
            <a:off x="248412" y="5677788"/>
            <a:ext cx="7523988" cy="461665"/>
          </a:xfrm>
          <a:prstGeom prst="rect">
            <a:avLst/>
          </a:prstGeom>
          <a:noFill/>
        </p:spPr>
        <p:txBody>
          <a:bodyPr wrap="square" rtlCol="0">
            <a:spAutoFit/>
          </a:bodyPr>
          <a:lstStyle/>
          <a:p>
            <a:pPr algn="l"/>
            <a:r>
              <a:rPr lang="en-GB" sz="1200" dirty="0"/>
              <a:t>© Laura Hooke, Loughborough University of London. Reviewer: Dr Kinga </a:t>
            </a:r>
            <a:r>
              <a:rPr lang="en-GB" sz="1200" dirty="0" err="1"/>
              <a:t>Zaczek</a:t>
            </a:r>
            <a:r>
              <a:rPr lang="en-GB" sz="1200" dirty="0"/>
              <a:t>, Royal Holloway, University of London</a:t>
            </a:r>
          </a:p>
          <a:p>
            <a:r>
              <a:rPr lang="en-GB" sz="1200" dirty="0"/>
              <a:t>All </a:t>
            </a:r>
            <a:r>
              <a:rPr lang="en-GB" sz="1200" dirty="0" err="1"/>
              <a:t>mccp</a:t>
            </a:r>
            <a:r>
              <a:rPr lang="en-GB" sz="1200" dirty="0"/>
              <a:t> resources are released under a creative commons licence, </a:t>
            </a:r>
            <a:r>
              <a:rPr lang="en-GB" sz="1200" dirty="0">
                <a:hlinkClick r:id="rId3"/>
              </a:rPr>
              <a:t>www.mathcentre.ac.uk</a:t>
            </a:r>
            <a:endParaRPr lang="en-GB" sz="1200" dirty="0"/>
          </a:p>
        </p:txBody>
      </p:sp>
      <p:pic>
        <p:nvPicPr>
          <p:cNvPr id="8" name="Picture 7" descr="Creative Commons BY NC SA logo" title="Copyright information">
            <a:extLst>
              <a:ext uri="{FF2B5EF4-FFF2-40B4-BE49-F238E27FC236}">
                <a16:creationId xmlns:a16="http://schemas.microsoft.com/office/drawing/2014/main" id="{C747528A-3C2B-444E-ACA4-FA5C81A291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997" y="5739343"/>
            <a:ext cx="1144144" cy="400110"/>
          </a:xfrm>
          <a:prstGeom prst="rect">
            <a:avLst/>
          </a:prstGeom>
        </p:spPr>
      </p:pic>
      <p:sp>
        <p:nvSpPr>
          <p:cNvPr id="7" name="TextBox 6">
            <a:extLst>
              <a:ext uri="{FF2B5EF4-FFF2-40B4-BE49-F238E27FC236}">
                <a16:creationId xmlns:a16="http://schemas.microsoft.com/office/drawing/2014/main" id="{F34BAF14-1001-4DF7-AC3B-45B105B48172}"/>
              </a:ext>
            </a:extLst>
          </p:cNvPr>
          <p:cNvSpPr txBox="1"/>
          <p:nvPr/>
        </p:nvSpPr>
        <p:spPr>
          <a:xfrm>
            <a:off x="0" y="6477000"/>
            <a:ext cx="9144000" cy="400110"/>
          </a:xfrm>
          <a:prstGeom prst="rect">
            <a:avLst/>
          </a:prstGeom>
          <a:solidFill>
            <a:schemeClr val="tx2">
              <a:lumMod val="75000"/>
            </a:schemeClr>
          </a:solidFill>
        </p:spPr>
        <p:txBody>
          <a:bodyPr wrap="square" rtlCol="0">
            <a:spAutoFit/>
          </a:bodyPr>
          <a:lstStyle/>
          <a:p>
            <a:r>
              <a:rPr lang="en-GB" sz="2000" dirty="0">
                <a:solidFill>
                  <a:schemeClr val="bg1"/>
                </a:solidFill>
              </a:rPr>
              <a:t> </a:t>
            </a:r>
            <a:r>
              <a:rPr lang="en-GB" sz="2000" b="1" dirty="0">
                <a:solidFill>
                  <a:schemeClr val="bg1"/>
                </a:solidFill>
              </a:rPr>
              <a:t>www.sigma-network.ac.uk                   Psychometric Assessments for Job Applications</a:t>
            </a:r>
          </a:p>
        </p:txBody>
      </p:sp>
      <p:pic>
        <p:nvPicPr>
          <p:cNvPr id="9" name="Picture 8" descr="mathcentre community project logo" title="Logo">
            <a:extLst>
              <a:ext uri="{FF2B5EF4-FFF2-40B4-BE49-F238E27FC236}">
                <a16:creationId xmlns:a16="http://schemas.microsoft.com/office/drawing/2014/main" id="{11AB1FF5-F886-400A-AD4E-84B981F3BE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2133600"/>
          </a:xfrm>
          <a:prstGeom prst="rect">
            <a:avLst/>
          </a:prstGeom>
        </p:spPr>
      </p:pic>
      <p:pic>
        <p:nvPicPr>
          <p:cNvPr id="5" name="Picture 4" descr="Logo: sigma Network for excellence in mathematics &amp; statistics support"/>
          <p:cNvPicPr>
            <a:picLocks noChangeAspect="1"/>
          </p:cNvPicPr>
          <p:nvPr/>
        </p:nvPicPr>
        <p:blipFill>
          <a:blip r:embed="rId6"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5832118" y="0"/>
            <a:ext cx="3311882" cy="1288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9644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Which sector represents approximately 19% of the profits from the five sectors shown?</a:t>
            </a:r>
          </a:p>
        </p:txBody>
      </p:sp>
      <p:pic>
        <p:nvPicPr>
          <p:cNvPr id="6" name="Content Placeholder 5" descr="Stacked bar chart with 5 bars: Leisure, Manufacturing, Retail, Government and Utilities; Axis ranges from 0 to 20; Leisure: European 5.2, American 7.4, Pacific Rim 4.6; Manufacturing: European 5.0, American 7.2, Pacific Rim 6.3; Retail: European 4.4, American 5.8, Pacific Rim 3.8; Government: European 4.5, American 5.9, Pacific Rim 3.6; Utilities: European 3.5, American 5.1, Pacific Rim 6.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57301" y="1430750"/>
            <a:ext cx="6629399" cy="4340242"/>
          </a:xfrm>
        </p:spPr>
      </p:pic>
      <p:sp>
        <p:nvSpPr>
          <p:cNvPr id="3" name="Content Placeholder 2"/>
          <p:cNvSpPr>
            <a:spLocks noGrp="1"/>
          </p:cNvSpPr>
          <p:nvPr>
            <p:ph sz="half" idx="1"/>
          </p:nvPr>
        </p:nvSpPr>
        <p:spPr>
          <a:xfrm>
            <a:off x="76200" y="5791200"/>
            <a:ext cx="8991600" cy="457200"/>
          </a:xfrm>
        </p:spPr>
        <p:txBody>
          <a:bodyPr>
            <a:noAutofit/>
          </a:bodyPr>
          <a:lstStyle/>
          <a:p>
            <a:pPr marL="0" indent="0">
              <a:buNone/>
            </a:pPr>
            <a:r>
              <a:rPr lang="en-GB" sz="2400" dirty="0">
                <a:solidFill>
                  <a:schemeClr val="tx2">
                    <a:lumMod val="75000"/>
                  </a:schemeClr>
                </a:solidFill>
              </a:rPr>
              <a:t>a) Leisure    b) Manufacturing     c) Retail     d) Government     e) Utilities</a:t>
            </a:r>
          </a:p>
          <a:p>
            <a:pPr marL="0" indent="0">
              <a:buNone/>
            </a:pPr>
            <a:endParaRPr lang="en-GB" sz="2400" dirty="0"/>
          </a:p>
        </p:txBody>
      </p:sp>
      <p:sp>
        <p:nvSpPr>
          <p:cNvPr id="5" name="Text Placeholder 4"/>
          <p:cNvSpPr>
            <a:spLocks noGrp="1"/>
          </p:cNvSpPr>
          <p:nvPr>
            <p:ph type="body" sz="quarter" idx="13"/>
          </p:nvPr>
        </p:nvSpPr>
        <p:spPr>
          <a:xfrm>
            <a:off x="67818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4"/>
              </a:rPr>
              <a:t>www.assessmentday.co.uk</a:t>
            </a:r>
            <a:r>
              <a:rPr lang="en-GB" i="1" dirty="0">
                <a:solidFill>
                  <a:schemeClr val="tx2">
                    <a:lumMod val="75000"/>
                  </a:schemeClr>
                </a:solidFill>
              </a:rPr>
              <a:t> </a:t>
            </a:r>
          </a:p>
        </p:txBody>
      </p:sp>
    </p:spTree>
    <p:extLst>
      <p:ext uri="{BB962C8B-B14F-4D97-AF65-F5344CB8AC3E}">
        <p14:creationId xmlns:p14="http://schemas.microsoft.com/office/powerpoint/2010/main" val="343541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Which </a:t>
            </a:r>
            <a:r>
              <a:rPr lang="en-GB" u="sng" dirty="0"/>
              <a:t>sector</a:t>
            </a:r>
            <a:r>
              <a:rPr lang="en-GB" dirty="0"/>
              <a:t> represents approximately </a:t>
            </a:r>
            <a:r>
              <a:rPr lang="en-GB" u="sng" dirty="0"/>
              <a:t>19% of the profits</a:t>
            </a:r>
            <a:r>
              <a:rPr lang="en-GB" dirty="0"/>
              <a:t> from the five sectors shown? - </a:t>
            </a:r>
            <a:r>
              <a:rPr lang="en-GB" b="1" dirty="0"/>
              <a:t>ANSWER</a:t>
            </a:r>
            <a:endParaRPr lang="en-GB" dirty="0"/>
          </a:p>
        </p:txBody>
      </p:sp>
      <p:pic>
        <p:nvPicPr>
          <p:cNvPr id="6" name="Content Placeholder 5" descr="Stacked bar chart with 5 bars, same as last slide: Leisure, Manufacturing, Retail, Government and Utilities; Axis ranges from 0 to 20; Leisure: European 5.2, American 7.4, Pacific Rim 4.6; Manufacturing: European 5.0, American 7.2, Pacific Rim 6.3; Retail: European 4.4, American 5.8, Pacific Rim 3.8; Government: European 4.5, American 5.9, Pacific Rim 3.6; Utilities: European 3.5, American 5.1, Pacific Rim 6.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47951" y="1430750"/>
            <a:ext cx="3848099" cy="2519336"/>
          </a:xfrm>
        </p:spPr>
      </p:pic>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76200" y="3950086"/>
                <a:ext cx="9067800" cy="2298314"/>
              </a:xfrm>
            </p:spPr>
            <p:txBody>
              <a:bodyPr>
                <a:noAutofit/>
              </a:bodyPr>
              <a:lstStyle/>
              <a:p>
                <a:pPr>
                  <a:spcBef>
                    <a:spcPts val="0"/>
                  </a:spcBef>
                </a:pPr>
                <a:r>
                  <a:rPr lang="en-GB" sz="2200" dirty="0">
                    <a:solidFill>
                      <a:schemeClr val="tx2">
                        <a:lumMod val="75000"/>
                      </a:schemeClr>
                    </a:solidFill>
                  </a:rPr>
                  <a:t>Calculate profit for each sector:</a:t>
                </a:r>
              </a:p>
              <a:p>
                <a:pPr marL="400050" lvl="1" indent="0">
                  <a:spcBef>
                    <a:spcPts val="0"/>
                  </a:spcBef>
                  <a:buNone/>
                </a:pPr>
                <a:r>
                  <a:rPr lang="en-GB" sz="2000" dirty="0">
                    <a:solidFill>
                      <a:schemeClr val="tx2">
                        <a:lumMod val="75000"/>
                      </a:schemeClr>
                    </a:solidFill>
                  </a:rPr>
                  <a:t>Leisure </a:t>
                </a:r>
                <a14:m>
                  <m:oMath xmlns:m="http://schemas.openxmlformats.org/officeDocument/2006/math">
                    <m:r>
                      <a:rPr lang="en-GB" sz="2000" i="1">
                        <a:solidFill>
                          <a:schemeClr val="tx2">
                            <a:lumMod val="75000"/>
                          </a:schemeClr>
                        </a:solidFill>
                        <a:latin typeface="Cambria Math" panose="02040503050406030204" pitchFamily="18" charset="0"/>
                      </a:rPr>
                      <m:t>5.2+7.4+4.6=</m:t>
                    </m:r>
                    <m:r>
                      <a:rPr lang="en-GB" sz="2000" b="0" i="1" smtClean="0">
                        <a:solidFill>
                          <a:schemeClr val="tx2">
                            <a:lumMod val="75000"/>
                          </a:schemeClr>
                        </a:solidFill>
                        <a:latin typeface="Cambria Math" panose="02040503050406030204" pitchFamily="18" charset="0"/>
                      </a:rPr>
                      <m:t>17.2</m:t>
                    </m:r>
                  </m:oMath>
                </a14:m>
                <a:r>
                  <a:rPr lang="en-GB" sz="2000" dirty="0">
                    <a:solidFill>
                      <a:schemeClr val="tx2">
                        <a:lumMod val="75000"/>
                      </a:schemeClr>
                    </a:solidFill>
                  </a:rPr>
                  <a:t> 	Manufacturing </a:t>
                </a:r>
                <a14:m>
                  <m:oMath xmlns:m="http://schemas.openxmlformats.org/officeDocument/2006/math">
                    <m:r>
                      <a:rPr lang="en-GB" sz="2000" i="1">
                        <a:solidFill>
                          <a:schemeClr val="tx2">
                            <a:lumMod val="75000"/>
                          </a:schemeClr>
                        </a:solidFill>
                        <a:latin typeface="Cambria Math" panose="02040503050406030204" pitchFamily="18" charset="0"/>
                      </a:rPr>
                      <m:t>5+7.2+6.3=</m:t>
                    </m:r>
                    <m:r>
                      <a:rPr lang="en-GB" sz="2000" b="0" i="1" smtClean="0">
                        <a:solidFill>
                          <a:schemeClr val="tx2">
                            <a:lumMod val="75000"/>
                          </a:schemeClr>
                        </a:solidFill>
                        <a:latin typeface="Cambria Math" panose="02040503050406030204" pitchFamily="18" charset="0"/>
                      </a:rPr>
                      <m:t>18.5</m:t>
                    </m:r>
                  </m:oMath>
                </a14:m>
                <a:endParaRPr lang="en-GB" sz="2000" dirty="0">
                  <a:solidFill>
                    <a:schemeClr val="tx2">
                      <a:lumMod val="75000"/>
                    </a:schemeClr>
                  </a:solidFill>
                </a:endParaRPr>
              </a:p>
              <a:p>
                <a:pPr marL="400050" lvl="1" indent="0">
                  <a:spcBef>
                    <a:spcPts val="0"/>
                  </a:spcBef>
                  <a:buNone/>
                </a:pPr>
                <a:r>
                  <a:rPr lang="en-GB" sz="2000" dirty="0">
                    <a:solidFill>
                      <a:schemeClr val="tx2">
                        <a:lumMod val="75000"/>
                      </a:schemeClr>
                    </a:solidFill>
                  </a:rPr>
                  <a:t>Retail </a:t>
                </a:r>
                <a14:m>
                  <m:oMath xmlns:m="http://schemas.openxmlformats.org/officeDocument/2006/math">
                    <m:r>
                      <a:rPr lang="en-GB" sz="2000" i="1">
                        <a:solidFill>
                          <a:schemeClr val="tx2">
                            <a:lumMod val="75000"/>
                          </a:schemeClr>
                        </a:solidFill>
                        <a:latin typeface="Cambria Math" panose="02040503050406030204" pitchFamily="18" charset="0"/>
                      </a:rPr>
                      <m:t>4.4+5.8+3.8=</m:t>
                    </m:r>
                    <m:r>
                      <a:rPr lang="en-GB" sz="2000" b="0" i="1" smtClean="0">
                        <a:solidFill>
                          <a:schemeClr val="tx2">
                            <a:lumMod val="75000"/>
                          </a:schemeClr>
                        </a:solidFill>
                        <a:latin typeface="Cambria Math" panose="02040503050406030204" pitchFamily="18" charset="0"/>
                      </a:rPr>
                      <m:t>14</m:t>
                    </m:r>
                  </m:oMath>
                </a14:m>
                <a:r>
                  <a:rPr lang="en-GB" sz="2000" dirty="0">
                    <a:solidFill>
                      <a:schemeClr val="tx2">
                        <a:lumMod val="75000"/>
                      </a:schemeClr>
                    </a:solidFill>
                  </a:rPr>
                  <a:t> 		Government </a:t>
                </a:r>
                <a14:m>
                  <m:oMath xmlns:m="http://schemas.openxmlformats.org/officeDocument/2006/math">
                    <m:r>
                      <a:rPr lang="en-GB" sz="2000" i="1">
                        <a:solidFill>
                          <a:schemeClr val="tx2">
                            <a:lumMod val="75000"/>
                          </a:schemeClr>
                        </a:solidFill>
                        <a:latin typeface="Cambria Math" panose="02040503050406030204" pitchFamily="18" charset="0"/>
                      </a:rPr>
                      <m:t>4.5+5.9+3.6=</m:t>
                    </m:r>
                    <m:r>
                      <a:rPr lang="en-GB" sz="2000" b="0" i="0" smtClean="0">
                        <a:solidFill>
                          <a:schemeClr val="tx2">
                            <a:lumMod val="75000"/>
                          </a:schemeClr>
                        </a:solidFill>
                        <a:latin typeface="Cambria Math" panose="02040503050406030204" pitchFamily="18" charset="0"/>
                      </a:rPr>
                      <m:t>14</m:t>
                    </m:r>
                  </m:oMath>
                </a14:m>
                <a:endParaRPr lang="en-GB" sz="2000" dirty="0">
                  <a:solidFill>
                    <a:schemeClr val="tx2">
                      <a:lumMod val="75000"/>
                    </a:schemeClr>
                  </a:solidFill>
                </a:endParaRPr>
              </a:p>
              <a:p>
                <a:pPr marL="400050" lvl="1" indent="0">
                  <a:spcBef>
                    <a:spcPts val="0"/>
                  </a:spcBef>
                  <a:buNone/>
                </a:pPr>
                <a:r>
                  <a:rPr lang="en-GB" sz="2000" dirty="0">
                    <a:solidFill>
                      <a:schemeClr val="tx2">
                        <a:lumMod val="75000"/>
                      </a:schemeClr>
                    </a:solidFill>
                  </a:rPr>
                  <a:t>Utilities</a:t>
                </a:r>
                <a:r>
                  <a:rPr lang="en-GB" sz="2000" dirty="0"/>
                  <a:t> </a:t>
                </a:r>
                <a14:m>
                  <m:oMath xmlns:m="http://schemas.openxmlformats.org/officeDocument/2006/math">
                    <m:r>
                      <a:rPr lang="en-GB" sz="2000" i="1">
                        <a:solidFill>
                          <a:schemeClr val="tx2">
                            <a:lumMod val="75000"/>
                          </a:schemeClr>
                        </a:solidFill>
                        <a:latin typeface="Cambria Math" panose="02040503050406030204" pitchFamily="18" charset="0"/>
                      </a:rPr>
                      <m:t>3.5+5.1+6.2=</m:t>
                    </m:r>
                    <m:r>
                      <a:rPr lang="en-GB" sz="2000" b="0" i="0" smtClean="0">
                        <a:solidFill>
                          <a:schemeClr val="tx2">
                            <a:lumMod val="75000"/>
                          </a:schemeClr>
                        </a:solidFill>
                        <a:latin typeface="Cambria Math" panose="02040503050406030204" pitchFamily="18" charset="0"/>
                      </a:rPr>
                      <m:t>14.8</m:t>
                    </m:r>
                  </m:oMath>
                </a14:m>
                <a:endParaRPr lang="en-GB" sz="2000" dirty="0">
                  <a:solidFill>
                    <a:schemeClr val="tx2">
                      <a:lumMod val="75000"/>
                    </a:schemeClr>
                  </a:solidFill>
                </a:endParaRPr>
              </a:p>
              <a:p>
                <a:pPr>
                  <a:spcBef>
                    <a:spcPts val="600"/>
                  </a:spcBef>
                </a:pPr>
                <a:r>
                  <a:rPr lang="en-GB" sz="2200" dirty="0">
                    <a:solidFill>
                      <a:schemeClr val="tx2">
                        <a:lumMod val="75000"/>
                      </a:schemeClr>
                    </a:solidFill>
                  </a:rPr>
                  <a:t>Total profit from the five sectors is </a:t>
                </a:r>
                <a14:m>
                  <m:oMath xmlns:m="http://schemas.openxmlformats.org/officeDocument/2006/math">
                    <m:r>
                      <a:rPr lang="en-GB" sz="2200" b="0" i="0" smtClean="0">
                        <a:solidFill>
                          <a:schemeClr val="tx2">
                            <a:lumMod val="75000"/>
                          </a:schemeClr>
                        </a:solidFill>
                        <a:latin typeface="Cambria Math" panose="02040503050406030204" pitchFamily="18" charset="0"/>
                      </a:rPr>
                      <m:t>17.2+18.5+14+14+14.8=</m:t>
                    </m:r>
                    <m:r>
                      <a:rPr lang="en-GB" sz="2200" b="1" i="1">
                        <a:solidFill>
                          <a:schemeClr val="tx2">
                            <a:lumMod val="75000"/>
                          </a:schemeClr>
                        </a:solidFill>
                        <a:latin typeface="Cambria Math" panose="02040503050406030204" pitchFamily="18" charset="0"/>
                      </a:rPr>
                      <m:t>𝟕𝟖</m:t>
                    </m:r>
                    <m:r>
                      <a:rPr lang="en-GB" sz="2200" b="1" i="1">
                        <a:solidFill>
                          <a:schemeClr val="tx2">
                            <a:lumMod val="75000"/>
                          </a:schemeClr>
                        </a:solidFill>
                        <a:latin typeface="Cambria Math" panose="02040503050406030204" pitchFamily="18" charset="0"/>
                      </a:rPr>
                      <m:t>.</m:t>
                    </m:r>
                    <m:r>
                      <a:rPr lang="en-GB" sz="2200" b="1" i="1">
                        <a:solidFill>
                          <a:schemeClr val="tx2">
                            <a:lumMod val="75000"/>
                          </a:schemeClr>
                        </a:solidFill>
                        <a:latin typeface="Cambria Math" panose="02040503050406030204" pitchFamily="18" charset="0"/>
                      </a:rPr>
                      <m:t>𝟓</m:t>
                    </m:r>
                  </m:oMath>
                </a14:m>
                <a:r>
                  <a:rPr lang="en-GB" sz="2200" dirty="0">
                    <a:solidFill>
                      <a:schemeClr val="tx2">
                        <a:lumMod val="75000"/>
                      </a:schemeClr>
                    </a:solidFill>
                  </a:rPr>
                  <a:t>.</a:t>
                </a:r>
              </a:p>
              <a:p>
                <a:pPr>
                  <a:spcBef>
                    <a:spcPts val="600"/>
                  </a:spcBef>
                </a:pPr>
                <a14:m>
                  <m:oMath xmlns:m="http://schemas.openxmlformats.org/officeDocument/2006/math">
                    <m:r>
                      <a:rPr lang="en-GB" sz="2200" b="1" i="1">
                        <a:solidFill>
                          <a:schemeClr val="tx2">
                            <a:lumMod val="75000"/>
                          </a:schemeClr>
                        </a:solidFill>
                        <a:latin typeface="Cambria Math" panose="02040503050406030204" pitchFamily="18" charset="0"/>
                      </a:rPr>
                      <m:t>𝟏𝟗</m:t>
                    </m:r>
                    <m:r>
                      <a:rPr lang="en-GB" sz="2200" b="1" i="1">
                        <a:solidFill>
                          <a:schemeClr val="tx2">
                            <a:lumMod val="75000"/>
                          </a:schemeClr>
                        </a:solidFill>
                        <a:latin typeface="Cambria Math" panose="02040503050406030204" pitchFamily="18" charset="0"/>
                      </a:rPr>
                      <m:t>%</m:t>
                    </m:r>
                  </m:oMath>
                </a14:m>
                <a:r>
                  <a:rPr lang="en-GB" sz="2200" b="1" dirty="0">
                    <a:solidFill>
                      <a:schemeClr val="tx2">
                        <a:lumMod val="75000"/>
                      </a:schemeClr>
                    </a:solidFill>
                  </a:rPr>
                  <a:t> of </a:t>
                </a:r>
                <a14:m>
                  <m:oMath xmlns:m="http://schemas.openxmlformats.org/officeDocument/2006/math">
                    <m:r>
                      <a:rPr lang="en-GB" sz="2200" b="1" i="1">
                        <a:solidFill>
                          <a:schemeClr val="tx2">
                            <a:lumMod val="75000"/>
                          </a:schemeClr>
                        </a:solidFill>
                        <a:latin typeface="Cambria Math" panose="02040503050406030204" pitchFamily="18" charset="0"/>
                      </a:rPr>
                      <m:t>𝟕𝟖</m:t>
                    </m:r>
                    <m:r>
                      <a:rPr lang="en-GB" sz="2200" b="1" i="1">
                        <a:solidFill>
                          <a:schemeClr val="tx2">
                            <a:lumMod val="75000"/>
                          </a:schemeClr>
                        </a:solidFill>
                        <a:latin typeface="Cambria Math" panose="02040503050406030204" pitchFamily="18" charset="0"/>
                      </a:rPr>
                      <m:t>.</m:t>
                    </m:r>
                    <m:r>
                      <a:rPr lang="en-GB" sz="2200" b="1" i="1">
                        <a:solidFill>
                          <a:schemeClr val="tx2">
                            <a:lumMod val="75000"/>
                          </a:schemeClr>
                        </a:solidFill>
                        <a:latin typeface="Cambria Math" panose="02040503050406030204" pitchFamily="18" charset="0"/>
                      </a:rPr>
                      <m:t>𝟓</m:t>
                    </m:r>
                    <m:r>
                      <a:rPr lang="en-GB" sz="2200" b="0" i="1" smtClean="0">
                        <a:solidFill>
                          <a:schemeClr val="tx2">
                            <a:lumMod val="75000"/>
                          </a:schemeClr>
                        </a:solidFill>
                        <a:latin typeface="Cambria Math" panose="02040503050406030204" pitchFamily="18" charset="0"/>
                      </a:rPr>
                      <m:t>=0.19</m:t>
                    </m:r>
                    <m:r>
                      <a:rPr lang="en-GB" sz="2200" b="0" i="1" smtClean="0">
                        <a:solidFill>
                          <a:schemeClr val="tx2">
                            <a:lumMod val="75000"/>
                          </a:schemeClr>
                        </a:solidFill>
                        <a:latin typeface="Cambria Math" panose="02040503050406030204" pitchFamily="18" charset="0"/>
                        <a:ea typeface="Cambria Math" panose="02040503050406030204" pitchFamily="18" charset="0"/>
                      </a:rPr>
                      <m:t>×78.5=</m:t>
                    </m:r>
                    <m:r>
                      <a:rPr lang="en-GB" sz="2200" b="1" i="1" smtClean="0">
                        <a:solidFill>
                          <a:schemeClr val="tx2">
                            <a:lumMod val="75000"/>
                          </a:schemeClr>
                        </a:solidFill>
                        <a:latin typeface="Cambria Math" panose="02040503050406030204" pitchFamily="18" charset="0"/>
                        <a:ea typeface="Cambria Math" panose="02040503050406030204" pitchFamily="18" charset="0"/>
                      </a:rPr>
                      <m:t>𝟏𝟒</m:t>
                    </m:r>
                    <m:r>
                      <a:rPr lang="en-GB" sz="2200" b="1" i="1" smtClean="0">
                        <a:solidFill>
                          <a:schemeClr val="tx2">
                            <a:lumMod val="75000"/>
                          </a:schemeClr>
                        </a:solidFill>
                        <a:latin typeface="Cambria Math" panose="02040503050406030204" pitchFamily="18" charset="0"/>
                        <a:ea typeface="Cambria Math" panose="02040503050406030204" pitchFamily="18" charset="0"/>
                      </a:rPr>
                      <m:t>.</m:t>
                    </m:r>
                    <m:r>
                      <a:rPr lang="en-GB" sz="2200" b="1" i="1" smtClean="0">
                        <a:solidFill>
                          <a:schemeClr val="tx2">
                            <a:lumMod val="75000"/>
                          </a:schemeClr>
                        </a:solidFill>
                        <a:latin typeface="Cambria Math" panose="02040503050406030204" pitchFamily="18" charset="0"/>
                        <a:ea typeface="Cambria Math" panose="02040503050406030204" pitchFamily="18" charset="0"/>
                      </a:rPr>
                      <m:t>𝟗𝟏𝟓</m:t>
                    </m:r>
                  </m:oMath>
                </a14:m>
                <a:r>
                  <a:rPr lang="en-GB" sz="2200" dirty="0">
                    <a:solidFill>
                      <a:schemeClr val="tx2">
                        <a:lumMod val="75000"/>
                      </a:schemeClr>
                    </a:solidFill>
                  </a:rPr>
                  <a:t>.</a:t>
                </a:r>
              </a:p>
              <a:p>
                <a:pPr>
                  <a:spcBef>
                    <a:spcPts val="600"/>
                  </a:spcBef>
                </a:pPr>
                <a:r>
                  <a:rPr lang="en-GB" sz="2200" dirty="0">
                    <a:solidFill>
                      <a:schemeClr val="tx2">
                        <a:lumMod val="75000"/>
                      </a:schemeClr>
                    </a:solidFill>
                  </a:rPr>
                  <a:t>The sector with the profit closest to </a:t>
                </a:r>
                <a14:m>
                  <m:oMath xmlns:m="http://schemas.openxmlformats.org/officeDocument/2006/math">
                    <m:r>
                      <a:rPr lang="en-GB" sz="2200" i="1">
                        <a:solidFill>
                          <a:schemeClr val="tx2">
                            <a:lumMod val="75000"/>
                          </a:schemeClr>
                        </a:solidFill>
                        <a:latin typeface="Cambria Math" panose="02040503050406030204" pitchFamily="18" charset="0"/>
                        <a:ea typeface="Cambria Math" panose="02040503050406030204" pitchFamily="18" charset="0"/>
                      </a:rPr>
                      <m:t>14.915</m:t>
                    </m:r>
                  </m:oMath>
                </a14:m>
                <a:r>
                  <a:rPr lang="en-GB" sz="2200" dirty="0">
                    <a:solidFill>
                      <a:schemeClr val="tx2">
                        <a:lumMod val="75000"/>
                      </a:schemeClr>
                    </a:solidFill>
                  </a:rPr>
                  <a:t> is </a:t>
                </a:r>
                <a:r>
                  <a:rPr lang="en-GB" sz="2200" dirty="0">
                    <a:solidFill>
                      <a:srgbClr val="00B050"/>
                    </a:solidFill>
                  </a:rPr>
                  <a:t>Utilities</a:t>
                </a:r>
                <a:r>
                  <a:rPr lang="en-GB" sz="2200" dirty="0">
                    <a:solidFill>
                      <a:schemeClr val="tx2">
                        <a:lumMod val="75000"/>
                      </a:schemeClr>
                    </a:solidFill>
                  </a:rPr>
                  <a:t>.</a:t>
                </a:r>
              </a:p>
              <a:p>
                <a:pPr marL="0" indent="0">
                  <a:buNone/>
                </a:pPr>
                <a:endParaRPr lang="en-GB" sz="2000" dirty="0">
                  <a:solidFill>
                    <a:schemeClr val="tx2">
                      <a:lumMod val="75000"/>
                    </a:schemeClr>
                  </a:solidFill>
                </a:endParaRPr>
              </a:p>
              <a:p>
                <a:pPr marL="0" indent="0">
                  <a:buNone/>
                </a:pPr>
                <a:endParaRPr lang="en-GB" sz="2000" dirty="0">
                  <a:solidFill>
                    <a:schemeClr val="tx2">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76200" y="3950086"/>
                <a:ext cx="9067800" cy="2298314"/>
              </a:xfrm>
              <a:blipFill rotWithShape="0">
                <a:blip r:embed="rId4"/>
                <a:stretch>
                  <a:fillRect l="-807" t="-1857" r="-134" b="-17507"/>
                </a:stretch>
              </a:blipFill>
            </p:spPr>
            <p:txBody>
              <a:bodyPr/>
              <a:lstStyle/>
              <a:p>
                <a:r>
                  <a:rPr lang="en-GB">
                    <a:noFill/>
                  </a:rPr>
                  <a:t> </a:t>
                </a:r>
              </a:p>
            </p:txBody>
          </p:sp>
        </mc:Fallback>
      </mc:AlternateContent>
      <p:sp>
        <p:nvSpPr>
          <p:cNvPr id="5" name="Text Placeholder 4"/>
          <p:cNvSpPr>
            <a:spLocks noGrp="1"/>
          </p:cNvSpPr>
          <p:nvPr>
            <p:ph type="body" sz="quarter" idx="13"/>
          </p:nvPr>
        </p:nvSpPr>
        <p:spPr>
          <a:xfrm>
            <a:off x="67818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5"/>
              </a:rPr>
              <a:t>www.assessmentday.co.uk</a:t>
            </a:r>
            <a:r>
              <a:rPr lang="en-GB" i="1" dirty="0">
                <a:solidFill>
                  <a:schemeClr val="tx2">
                    <a:lumMod val="75000"/>
                  </a:schemeClr>
                </a:solidFill>
              </a:rPr>
              <a:t> </a:t>
            </a:r>
          </a:p>
        </p:txBody>
      </p:sp>
    </p:spTree>
    <p:extLst>
      <p:ext uri="{BB962C8B-B14F-4D97-AF65-F5344CB8AC3E}">
        <p14:creationId xmlns:p14="http://schemas.microsoft.com/office/powerpoint/2010/main" val="146514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Ability Tests</a:t>
            </a:r>
          </a:p>
        </p:txBody>
      </p:sp>
      <p:sp>
        <p:nvSpPr>
          <p:cNvPr id="3" name="Content Placeholder 2"/>
          <p:cNvSpPr>
            <a:spLocks noGrp="1"/>
          </p:cNvSpPr>
          <p:nvPr>
            <p:ph idx="1"/>
          </p:nvPr>
        </p:nvSpPr>
        <p:spPr>
          <a:xfrm>
            <a:off x="457200" y="1600200"/>
            <a:ext cx="8229600" cy="3657600"/>
          </a:xfrm>
        </p:spPr>
        <p:txBody>
          <a:bodyPr>
            <a:normAutofit/>
          </a:bodyPr>
          <a:lstStyle/>
          <a:p>
            <a:pPr>
              <a:spcAft>
                <a:spcPts val="1200"/>
              </a:spcAft>
            </a:pPr>
            <a:r>
              <a:rPr lang="en-GB" sz="4000" dirty="0"/>
              <a:t>Verbal Reasoning</a:t>
            </a:r>
          </a:p>
          <a:p>
            <a:pPr marL="856800" lvl="1" indent="-457200">
              <a:spcAft>
                <a:spcPts val="1200"/>
              </a:spcAft>
            </a:pPr>
            <a:r>
              <a:rPr lang="en-GB" sz="3200" dirty="0"/>
              <a:t>Written passage followed by a question with possible True, False or Cannot Say responses</a:t>
            </a:r>
          </a:p>
          <a:p>
            <a:pPr marL="856800" lvl="1" indent="-457200">
              <a:spcAft>
                <a:spcPts val="1200"/>
              </a:spcAft>
            </a:pPr>
            <a:r>
              <a:rPr lang="en-GB" sz="3200" dirty="0"/>
              <a:t>Measure your powers of comprehension, reasoning, and logic</a:t>
            </a:r>
          </a:p>
        </p:txBody>
      </p:sp>
    </p:spTree>
    <p:extLst>
      <p:ext uri="{BB962C8B-B14F-4D97-AF65-F5344CB8AC3E}">
        <p14:creationId xmlns:p14="http://schemas.microsoft.com/office/powerpoint/2010/main" val="2468968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noAutofit/>
          </a:bodyPr>
          <a:lstStyle/>
          <a:p>
            <a:pPr marL="180000"/>
            <a:r>
              <a:rPr lang="en-GB" sz="3000" dirty="0"/>
              <a:t>Read the text below and say whether the statement ‘</a:t>
            </a:r>
            <a:r>
              <a:rPr lang="en-GB" sz="3000" b="1" i="1" dirty="0"/>
              <a:t>An adults’ style can sometimes be similar to that of a child’s</a:t>
            </a:r>
            <a:r>
              <a:rPr lang="en-GB" sz="3000" dirty="0"/>
              <a:t>.’  is True, False, or you Cannot Say?</a:t>
            </a:r>
            <a:endParaRPr lang="en-GB" sz="3000" b="1" dirty="0"/>
          </a:p>
        </p:txBody>
      </p:sp>
      <p:sp>
        <p:nvSpPr>
          <p:cNvPr id="4" name="Content Placeholder 3"/>
          <p:cNvSpPr>
            <a:spLocks noGrp="1"/>
          </p:cNvSpPr>
          <p:nvPr>
            <p:ph sz="half" idx="2"/>
          </p:nvPr>
        </p:nvSpPr>
        <p:spPr>
          <a:xfrm>
            <a:off x="304800" y="1676400"/>
            <a:ext cx="8610600" cy="3352800"/>
          </a:xfrm>
        </p:spPr>
        <p:txBody>
          <a:bodyPr>
            <a:noAutofit/>
          </a:bodyPr>
          <a:lstStyle/>
          <a:p>
            <a:pPr marL="0" indent="0">
              <a:buNone/>
            </a:pPr>
            <a:r>
              <a:rPr lang="en-GB" sz="2400" i="1" dirty="0">
                <a:solidFill>
                  <a:schemeClr val="tx2">
                    <a:lumMod val="75000"/>
                  </a:schemeClr>
                </a:solidFill>
              </a:rPr>
              <a:t>If society seems obsessed with youth, it is at least partly because companies are. Like it or not, the young increasingly pick the styles and brands that trickle up to the rest of the population. Nike, Abercrombie &amp; Fitch and Timberland first found success with the young, and when that clientele tired of them the companies felt the loss deeply. Now that adults are no longer necessarily expected to act and look grown-up, parents and children can be found listening to exactly the same music, playing the same computer games, watching the same TV programmes, and wearing the same brands of clothes and shoes.</a:t>
            </a:r>
          </a:p>
        </p:txBody>
      </p:sp>
      <p:sp>
        <p:nvSpPr>
          <p:cNvPr id="3" name="Content Placeholder 2"/>
          <p:cNvSpPr>
            <a:spLocks noGrp="1"/>
          </p:cNvSpPr>
          <p:nvPr>
            <p:ph sz="half" idx="1"/>
          </p:nvPr>
        </p:nvSpPr>
        <p:spPr>
          <a:xfrm>
            <a:off x="228600" y="5486400"/>
            <a:ext cx="8458200" cy="685800"/>
          </a:xfrm>
        </p:spPr>
        <p:txBody>
          <a:bodyPr/>
          <a:lstStyle/>
          <a:p>
            <a:pPr marL="0" indent="0">
              <a:buNone/>
            </a:pPr>
            <a:r>
              <a:rPr lang="en-GB" dirty="0">
                <a:solidFill>
                  <a:schemeClr val="tx2">
                    <a:lumMod val="75000"/>
                  </a:schemeClr>
                </a:solidFill>
              </a:rPr>
              <a:t>a) True   	b) False   	c) Cannot say</a:t>
            </a:r>
          </a:p>
        </p:txBody>
      </p:sp>
      <p:sp>
        <p:nvSpPr>
          <p:cNvPr id="5" name="Text Placeholder 4"/>
          <p:cNvSpPr>
            <a:spLocks noGrp="1"/>
          </p:cNvSpPr>
          <p:nvPr>
            <p:ph type="body" sz="quarter" idx="13"/>
          </p:nvPr>
        </p:nvSpPr>
        <p:spPr>
          <a:xfrm>
            <a:off x="67818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r>
              <a:rPr lang="en-GB" i="1" dirty="0">
                <a:solidFill>
                  <a:schemeClr val="tx2">
                    <a:lumMod val="75000"/>
                  </a:schemeClr>
                </a:solidFill>
              </a:rPr>
              <a:t> </a:t>
            </a:r>
          </a:p>
        </p:txBody>
      </p:sp>
    </p:spTree>
    <p:extLst>
      <p:ext uri="{BB962C8B-B14F-4D97-AF65-F5344CB8AC3E}">
        <p14:creationId xmlns:p14="http://schemas.microsoft.com/office/powerpoint/2010/main" val="263091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noAutofit/>
          </a:bodyPr>
          <a:lstStyle/>
          <a:p>
            <a:pPr marL="180000"/>
            <a:r>
              <a:rPr lang="en-GB" sz="3000" dirty="0"/>
              <a:t>Read the text below and say whether the statement ‘</a:t>
            </a:r>
            <a:r>
              <a:rPr lang="en-GB" sz="3000" b="1" i="1" dirty="0"/>
              <a:t>An adults’ style can sometimes be similar to that of a child’s</a:t>
            </a:r>
            <a:r>
              <a:rPr lang="en-GB" sz="3000" dirty="0"/>
              <a:t>.’  is True, False, or you Cannot Say? - </a:t>
            </a:r>
            <a:r>
              <a:rPr lang="en-GB" sz="3000" b="1" dirty="0"/>
              <a:t>ANSWER</a:t>
            </a:r>
          </a:p>
        </p:txBody>
      </p:sp>
      <p:sp>
        <p:nvSpPr>
          <p:cNvPr id="4" name="Content Placeholder 3"/>
          <p:cNvSpPr>
            <a:spLocks noGrp="1"/>
          </p:cNvSpPr>
          <p:nvPr>
            <p:ph sz="half" idx="2"/>
          </p:nvPr>
        </p:nvSpPr>
        <p:spPr>
          <a:xfrm>
            <a:off x="304800" y="1676400"/>
            <a:ext cx="8610600" cy="2667000"/>
          </a:xfrm>
        </p:spPr>
        <p:txBody>
          <a:bodyPr>
            <a:noAutofit/>
          </a:bodyPr>
          <a:lstStyle/>
          <a:p>
            <a:pPr marL="0" indent="0">
              <a:buNone/>
            </a:pPr>
            <a:r>
              <a:rPr lang="en-GB" sz="2100" i="1" dirty="0">
                <a:solidFill>
                  <a:schemeClr val="tx2">
                    <a:lumMod val="75000"/>
                  </a:schemeClr>
                </a:solidFill>
              </a:rPr>
              <a:t>If society seems obsessed with youth, it is at least partly because companies are. Like it or not, the young increasingly pick the styles and brands that trickle up to the rest of the population. Nike, Abercrombie &amp; Fitch and Timberland first found success with the young, and when that clientele tired of them the companies felt the loss deeply. Now that adults are no longer necessarily expected to act and look grown-up, parents and children can be found listening to exactly the same music, playing the same computer games, watching the same TV programmes, and wearing the same brands of clothes and shoes.</a:t>
            </a:r>
          </a:p>
        </p:txBody>
      </p:sp>
      <p:sp>
        <p:nvSpPr>
          <p:cNvPr id="3" name="Content Placeholder 2"/>
          <p:cNvSpPr>
            <a:spLocks noGrp="1"/>
          </p:cNvSpPr>
          <p:nvPr>
            <p:ph sz="half" idx="1"/>
          </p:nvPr>
        </p:nvSpPr>
        <p:spPr>
          <a:xfrm>
            <a:off x="152400" y="4648200"/>
            <a:ext cx="8839200" cy="1524000"/>
          </a:xfrm>
        </p:spPr>
        <p:txBody>
          <a:bodyPr>
            <a:noAutofit/>
          </a:bodyPr>
          <a:lstStyle/>
          <a:p>
            <a:pPr marL="0" indent="0">
              <a:spcBef>
                <a:spcPts val="0"/>
              </a:spcBef>
              <a:spcAft>
                <a:spcPts val="600"/>
              </a:spcAft>
              <a:buNone/>
            </a:pPr>
            <a:r>
              <a:rPr lang="en-GB" sz="2400" b="1" u="sng" dirty="0">
                <a:solidFill>
                  <a:schemeClr val="tx2">
                    <a:lumMod val="75000"/>
                  </a:schemeClr>
                </a:solidFill>
              </a:rPr>
              <a:t>Answer:</a:t>
            </a:r>
          </a:p>
          <a:p>
            <a:pPr marL="0" indent="0">
              <a:spcBef>
                <a:spcPts val="0"/>
              </a:spcBef>
              <a:spcAft>
                <a:spcPts val="600"/>
              </a:spcAft>
              <a:buNone/>
            </a:pPr>
            <a:r>
              <a:rPr lang="en-GB" sz="2300" b="1" dirty="0">
                <a:solidFill>
                  <a:srgbClr val="00B050"/>
                </a:solidFill>
              </a:rPr>
              <a:t>True</a:t>
            </a:r>
            <a:r>
              <a:rPr lang="en-GB" sz="2300" dirty="0">
                <a:solidFill>
                  <a:schemeClr val="tx2">
                    <a:lumMod val="75000"/>
                  </a:schemeClr>
                </a:solidFill>
              </a:rPr>
              <a:t> - The sentence that proves this is </a:t>
            </a:r>
            <a:r>
              <a:rPr lang="en-GB" sz="2300" i="1" dirty="0">
                <a:solidFill>
                  <a:schemeClr val="tx2">
                    <a:lumMod val="75000"/>
                  </a:schemeClr>
                </a:solidFill>
              </a:rPr>
              <a:t>‘parent and children can be found listening to exactly the same music, playing the same videogames… and wearing the same brands of clothes and shoes [as the young]’. </a:t>
            </a:r>
          </a:p>
        </p:txBody>
      </p:sp>
      <p:sp>
        <p:nvSpPr>
          <p:cNvPr id="5" name="Text Placeholder 4"/>
          <p:cNvSpPr>
            <a:spLocks noGrp="1"/>
          </p:cNvSpPr>
          <p:nvPr>
            <p:ph type="body" sz="quarter" idx="13"/>
          </p:nvPr>
        </p:nvSpPr>
        <p:spPr>
          <a:xfrm>
            <a:off x="67818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r>
              <a:rPr lang="en-GB" i="1" dirty="0">
                <a:solidFill>
                  <a:schemeClr val="tx2">
                    <a:lumMod val="75000"/>
                  </a:schemeClr>
                </a:solidFill>
              </a:rPr>
              <a:t> </a:t>
            </a:r>
          </a:p>
        </p:txBody>
      </p:sp>
    </p:spTree>
    <p:extLst>
      <p:ext uri="{BB962C8B-B14F-4D97-AF65-F5344CB8AC3E}">
        <p14:creationId xmlns:p14="http://schemas.microsoft.com/office/powerpoint/2010/main" val="2816105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371600"/>
          </a:xfrm>
        </p:spPr>
        <p:txBody>
          <a:bodyPr>
            <a:noAutofit/>
          </a:bodyPr>
          <a:lstStyle/>
          <a:p>
            <a:pPr marL="180000"/>
            <a:r>
              <a:rPr lang="en-GB" sz="3000" dirty="0"/>
              <a:t>Read the text below and say whether the statement ‘</a:t>
            </a:r>
            <a:r>
              <a:rPr lang="en-GB" sz="3000" b="1" i="1" dirty="0"/>
              <a:t>Adults wear the same shoes as children because they want to look younger</a:t>
            </a:r>
            <a:r>
              <a:rPr lang="en-GB" sz="3000" dirty="0"/>
              <a:t>.’ is True, False, or you Cannot Say?</a:t>
            </a:r>
            <a:endParaRPr lang="en-GB" sz="3000" b="1" dirty="0"/>
          </a:p>
        </p:txBody>
      </p:sp>
      <p:sp>
        <p:nvSpPr>
          <p:cNvPr id="4" name="Content Placeholder 3"/>
          <p:cNvSpPr>
            <a:spLocks noGrp="1"/>
          </p:cNvSpPr>
          <p:nvPr>
            <p:ph sz="half" idx="2"/>
          </p:nvPr>
        </p:nvSpPr>
        <p:spPr>
          <a:xfrm>
            <a:off x="304800" y="1676400"/>
            <a:ext cx="8610600" cy="3352800"/>
          </a:xfrm>
        </p:spPr>
        <p:txBody>
          <a:bodyPr>
            <a:noAutofit/>
          </a:bodyPr>
          <a:lstStyle/>
          <a:p>
            <a:pPr marL="0" indent="0">
              <a:buNone/>
            </a:pPr>
            <a:r>
              <a:rPr lang="en-GB" sz="2400" i="1" dirty="0">
                <a:solidFill>
                  <a:schemeClr val="tx2">
                    <a:lumMod val="75000"/>
                  </a:schemeClr>
                </a:solidFill>
              </a:rPr>
              <a:t>If society seems obsessed with youth, it is at least partly because companies are. Like it or not, the young increasingly pick the styles and brands that trickle up to the rest of the population. Nike, Abercrombie &amp; Fitch and Timberland first found success with the young, and when that clientele tired of them the companies felt the loss deeply. Now that adults are no longer necessarily expected to act and look grown-up, parents and children can be found listening to exactly the same music, playing the same computer games, watching the same TV programmes, and wearing the same brands of clothes and shoes.</a:t>
            </a:r>
          </a:p>
        </p:txBody>
      </p:sp>
      <p:sp>
        <p:nvSpPr>
          <p:cNvPr id="3" name="Content Placeholder 2"/>
          <p:cNvSpPr>
            <a:spLocks noGrp="1"/>
          </p:cNvSpPr>
          <p:nvPr>
            <p:ph sz="half" idx="1"/>
          </p:nvPr>
        </p:nvSpPr>
        <p:spPr>
          <a:xfrm>
            <a:off x="228600" y="5486400"/>
            <a:ext cx="8458200" cy="685800"/>
          </a:xfrm>
        </p:spPr>
        <p:txBody>
          <a:bodyPr/>
          <a:lstStyle/>
          <a:p>
            <a:pPr marL="0" indent="0">
              <a:buNone/>
            </a:pPr>
            <a:r>
              <a:rPr lang="en-GB" dirty="0">
                <a:solidFill>
                  <a:schemeClr val="tx2">
                    <a:lumMod val="75000"/>
                  </a:schemeClr>
                </a:solidFill>
              </a:rPr>
              <a:t>a) True   	b) False   	c) Cannot say</a:t>
            </a:r>
          </a:p>
        </p:txBody>
      </p:sp>
      <p:sp>
        <p:nvSpPr>
          <p:cNvPr id="5" name="Text Placeholder 4"/>
          <p:cNvSpPr>
            <a:spLocks noGrp="1"/>
          </p:cNvSpPr>
          <p:nvPr>
            <p:ph type="body" sz="quarter" idx="13"/>
          </p:nvPr>
        </p:nvSpPr>
        <p:spPr>
          <a:xfrm>
            <a:off x="67818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r>
              <a:rPr lang="en-GB" i="1" dirty="0">
                <a:solidFill>
                  <a:schemeClr val="tx2">
                    <a:lumMod val="75000"/>
                  </a:schemeClr>
                </a:solidFill>
              </a:rPr>
              <a:t> </a:t>
            </a:r>
          </a:p>
        </p:txBody>
      </p:sp>
    </p:spTree>
    <p:extLst>
      <p:ext uri="{BB962C8B-B14F-4D97-AF65-F5344CB8AC3E}">
        <p14:creationId xmlns:p14="http://schemas.microsoft.com/office/powerpoint/2010/main" val="1879504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noAutofit/>
          </a:bodyPr>
          <a:lstStyle/>
          <a:p>
            <a:pPr marL="180000"/>
            <a:r>
              <a:rPr lang="en-GB" sz="2800" dirty="0"/>
              <a:t>Read the text below and say whether the statement ‘</a:t>
            </a:r>
            <a:r>
              <a:rPr lang="en-GB" sz="2800" b="1" i="1" dirty="0"/>
              <a:t>An adults’ style can sometimes be similar to that of a child’s</a:t>
            </a:r>
            <a:r>
              <a:rPr lang="en-GB" sz="2800" dirty="0"/>
              <a:t>.’  is True, False, or you Cannot Say? - </a:t>
            </a:r>
            <a:r>
              <a:rPr lang="en-GB" sz="2800" b="1" dirty="0"/>
              <a:t>ANSWER</a:t>
            </a:r>
          </a:p>
        </p:txBody>
      </p:sp>
      <p:sp>
        <p:nvSpPr>
          <p:cNvPr id="4" name="Content Placeholder 3"/>
          <p:cNvSpPr>
            <a:spLocks noGrp="1"/>
          </p:cNvSpPr>
          <p:nvPr>
            <p:ph sz="half" idx="2"/>
          </p:nvPr>
        </p:nvSpPr>
        <p:spPr>
          <a:xfrm>
            <a:off x="304800" y="1600200"/>
            <a:ext cx="8610600" cy="2667000"/>
          </a:xfrm>
        </p:spPr>
        <p:txBody>
          <a:bodyPr>
            <a:noAutofit/>
          </a:bodyPr>
          <a:lstStyle/>
          <a:p>
            <a:pPr marL="0" indent="0">
              <a:buNone/>
            </a:pPr>
            <a:r>
              <a:rPr lang="en-GB" sz="2050" i="1" dirty="0">
                <a:solidFill>
                  <a:schemeClr val="tx2">
                    <a:lumMod val="75000"/>
                  </a:schemeClr>
                </a:solidFill>
              </a:rPr>
              <a:t>If society seems obsessed with youth, it is at least partly because companies are. Like it or not, the young increasingly pick the styles and brands that trickle up to the rest of the population. Nike, Abercrombie &amp; Fitch and Timberland first found success with the young, and when that clientele tired of them the companies felt the loss deeply. Now that adults are no longer necessarily expected to act and look grown-up, parents and children can be found listening to exactly the same music, playing the same computer games, watching the same TV programmes, and wearing the same brands of clothes and shoes.</a:t>
            </a:r>
          </a:p>
        </p:txBody>
      </p:sp>
      <p:sp>
        <p:nvSpPr>
          <p:cNvPr id="3" name="Content Placeholder 2"/>
          <p:cNvSpPr>
            <a:spLocks noGrp="1"/>
          </p:cNvSpPr>
          <p:nvPr>
            <p:ph sz="half" idx="1"/>
          </p:nvPr>
        </p:nvSpPr>
        <p:spPr>
          <a:xfrm>
            <a:off x="0" y="4343400"/>
            <a:ext cx="9220200" cy="1524000"/>
          </a:xfrm>
        </p:spPr>
        <p:txBody>
          <a:bodyPr>
            <a:noAutofit/>
          </a:bodyPr>
          <a:lstStyle/>
          <a:p>
            <a:pPr marL="0" indent="0">
              <a:spcBef>
                <a:spcPts val="0"/>
              </a:spcBef>
              <a:spcAft>
                <a:spcPts val="600"/>
              </a:spcAft>
              <a:buNone/>
            </a:pPr>
            <a:r>
              <a:rPr lang="en-GB" sz="2400" b="1" u="sng" dirty="0">
                <a:solidFill>
                  <a:schemeClr val="tx2">
                    <a:lumMod val="75000"/>
                  </a:schemeClr>
                </a:solidFill>
              </a:rPr>
              <a:t>Answer:</a:t>
            </a:r>
          </a:p>
          <a:p>
            <a:pPr marL="0" indent="0">
              <a:spcBef>
                <a:spcPts val="0"/>
              </a:spcBef>
              <a:buNone/>
            </a:pPr>
            <a:r>
              <a:rPr lang="en-GB" sz="2000" b="1" dirty="0">
                <a:solidFill>
                  <a:srgbClr val="00B050"/>
                </a:solidFill>
              </a:rPr>
              <a:t>Cannot say </a:t>
            </a:r>
            <a:r>
              <a:rPr lang="en-GB" sz="2000" dirty="0">
                <a:solidFill>
                  <a:schemeClr val="tx2">
                    <a:lumMod val="75000"/>
                  </a:schemeClr>
                </a:solidFill>
              </a:rPr>
              <a:t>– the passage does not say why adults and children sometimes end up with the same styles. The passage implies that by listening to the same music and wearing the same clothes as young people, adults are not considered grown-up. But the passage does not say </a:t>
            </a:r>
            <a:r>
              <a:rPr lang="en-GB" sz="2000" u="sng" dirty="0">
                <a:solidFill>
                  <a:schemeClr val="tx2">
                    <a:lumMod val="75000"/>
                  </a:schemeClr>
                </a:solidFill>
              </a:rPr>
              <a:t>why</a:t>
            </a:r>
            <a:r>
              <a:rPr lang="en-GB" sz="2000" dirty="0">
                <a:solidFill>
                  <a:schemeClr val="tx2">
                    <a:lumMod val="75000"/>
                  </a:schemeClr>
                </a:solidFill>
              </a:rPr>
              <a:t> some adults adopt this style (e.g. it could be price, comfort, or any number of reasons other than wanting to look younger, but we are not told).</a:t>
            </a:r>
          </a:p>
        </p:txBody>
      </p:sp>
      <p:sp>
        <p:nvSpPr>
          <p:cNvPr id="5" name="Text Placeholder 4"/>
          <p:cNvSpPr>
            <a:spLocks noGrp="1"/>
          </p:cNvSpPr>
          <p:nvPr>
            <p:ph type="body" sz="quarter" idx="13"/>
          </p:nvPr>
        </p:nvSpPr>
        <p:spPr>
          <a:xfrm>
            <a:off x="67818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r>
              <a:rPr lang="en-GB" i="1" dirty="0">
                <a:solidFill>
                  <a:schemeClr val="tx2">
                    <a:lumMod val="75000"/>
                  </a:schemeClr>
                </a:solidFill>
              </a:rPr>
              <a:t> </a:t>
            </a:r>
          </a:p>
        </p:txBody>
      </p:sp>
    </p:spTree>
    <p:extLst>
      <p:ext uri="{BB962C8B-B14F-4D97-AF65-F5344CB8AC3E}">
        <p14:creationId xmlns:p14="http://schemas.microsoft.com/office/powerpoint/2010/main" val="14066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noAutofit/>
          </a:bodyPr>
          <a:lstStyle/>
          <a:p>
            <a:pPr marL="180000"/>
            <a:r>
              <a:rPr lang="en-GB" sz="3000" dirty="0"/>
              <a:t>Read the text below and say whether the statement </a:t>
            </a:r>
            <a:r>
              <a:rPr lang="en-GB" sz="3200" dirty="0"/>
              <a:t>‘</a:t>
            </a:r>
            <a:r>
              <a:rPr lang="en-GB" sz="3200" b="1" i="1" dirty="0"/>
              <a:t>The profits of Timberland are not affected by young customers</a:t>
            </a:r>
            <a:r>
              <a:rPr lang="en-GB" sz="3200" dirty="0"/>
              <a:t>.’ </a:t>
            </a:r>
            <a:r>
              <a:rPr lang="en-GB" sz="3000" dirty="0"/>
              <a:t>is True, False, or you Cannot Say?</a:t>
            </a:r>
            <a:endParaRPr lang="en-GB" sz="3000" b="1" dirty="0"/>
          </a:p>
        </p:txBody>
      </p:sp>
      <p:sp>
        <p:nvSpPr>
          <p:cNvPr id="4" name="Content Placeholder 3"/>
          <p:cNvSpPr>
            <a:spLocks noGrp="1"/>
          </p:cNvSpPr>
          <p:nvPr>
            <p:ph sz="half" idx="2"/>
          </p:nvPr>
        </p:nvSpPr>
        <p:spPr>
          <a:xfrm>
            <a:off x="304800" y="1676400"/>
            <a:ext cx="8610600" cy="3352800"/>
          </a:xfrm>
        </p:spPr>
        <p:txBody>
          <a:bodyPr>
            <a:noAutofit/>
          </a:bodyPr>
          <a:lstStyle/>
          <a:p>
            <a:pPr marL="0" indent="0">
              <a:buNone/>
            </a:pPr>
            <a:r>
              <a:rPr lang="en-GB" sz="2400" i="1" dirty="0">
                <a:solidFill>
                  <a:schemeClr val="tx2">
                    <a:lumMod val="75000"/>
                  </a:schemeClr>
                </a:solidFill>
              </a:rPr>
              <a:t>If society seems obsessed with youth, it is at least partly because companies are. Like it or not, the young increasingly pick the styles and brands that trickle up to the rest of the population. Nike, Abercrombie &amp; Fitch and Timberland first found success with the young, and when that clientele tired of them the companies felt the loss deeply. Now that adults are no longer necessarily expected to act and look grown-up, parents and children can be found listening to exactly the same music, playing the same computer games, watching the same TV programmes, and wearing the same brands of clothes and shoes.</a:t>
            </a:r>
          </a:p>
        </p:txBody>
      </p:sp>
      <p:sp>
        <p:nvSpPr>
          <p:cNvPr id="3" name="Content Placeholder 2"/>
          <p:cNvSpPr>
            <a:spLocks noGrp="1"/>
          </p:cNvSpPr>
          <p:nvPr>
            <p:ph sz="half" idx="1"/>
          </p:nvPr>
        </p:nvSpPr>
        <p:spPr>
          <a:xfrm>
            <a:off x="228600" y="5486400"/>
            <a:ext cx="8458200" cy="685800"/>
          </a:xfrm>
        </p:spPr>
        <p:txBody>
          <a:bodyPr/>
          <a:lstStyle/>
          <a:p>
            <a:pPr marL="0" indent="0">
              <a:buNone/>
            </a:pPr>
            <a:r>
              <a:rPr lang="en-GB" dirty="0">
                <a:solidFill>
                  <a:schemeClr val="tx2">
                    <a:lumMod val="75000"/>
                  </a:schemeClr>
                </a:solidFill>
              </a:rPr>
              <a:t>a) True   	b) False   	c) Cannot say</a:t>
            </a:r>
          </a:p>
        </p:txBody>
      </p:sp>
      <p:sp>
        <p:nvSpPr>
          <p:cNvPr id="5" name="Text Placeholder 4"/>
          <p:cNvSpPr>
            <a:spLocks noGrp="1"/>
          </p:cNvSpPr>
          <p:nvPr>
            <p:ph type="body" sz="quarter" idx="13"/>
          </p:nvPr>
        </p:nvSpPr>
        <p:spPr>
          <a:xfrm>
            <a:off x="67818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r>
              <a:rPr lang="en-GB" i="1" dirty="0">
                <a:solidFill>
                  <a:schemeClr val="tx2">
                    <a:lumMod val="75000"/>
                  </a:schemeClr>
                </a:solidFill>
              </a:rPr>
              <a:t> </a:t>
            </a:r>
          </a:p>
        </p:txBody>
      </p:sp>
    </p:spTree>
    <p:extLst>
      <p:ext uri="{BB962C8B-B14F-4D97-AF65-F5344CB8AC3E}">
        <p14:creationId xmlns:p14="http://schemas.microsoft.com/office/powerpoint/2010/main" val="2302698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95400"/>
          </a:xfrm>
        </p:spPr>
        <p:txBody>
          <a:bodyPr>
            <a:noAutofit/>
          </a:bodyPr>
          <a:lstStyle/>
          <a:p>
            <a:pPr marL="180000"/>
            <a:r>
              <a:rPr lang="en-GB" sz="3000" dirty="0"/>
              <a:t>Read the text below and say whether the statement </a:t>
            </a:r>
            <a:r>
              <a:rPr lang="en-GB" sz="2800" dirty="0"/>
              <a:t>‘</a:t>
            </a:r>
            <a:r>
              <a:rPr lang="en-GB" sz="2800" b="1" i="1" dirty="0"/>
              <a:t>The profits of Timberland are not affected by young customers</a:t>
            </a:r>
            <a:r>
              <a:rPr lang="en-GB" sz="2800" dirty="0"/>
              <a:t>.’</a:t>
            </a:r>
            <a:r>
              <a:rPr lang="en-GB" sz="3000" dirty="0"/>
              <a:t>  is True, False, or you Cannot Say? - </a:t>
            </a:r>
            <a:r>
              <a:rPr lang="en-GB" sz="3000" b="1" dirty="0"/>
              <a:t>ANSWER</a:t>
            </a:r>
          </a:p>
        </p:txBody>
      </p:sp>
      <p:sp>
        <p:nvSpPr>
          <p:cNvPr id="4" name="Content Placeholder 3"/>
          <p:cNvSpPr>
            <a:spLocks noGrp="1"/>
          </p:cNvSpPr>
          <p:nvPr>
            <p:ph sz="half" idx="2"/>
          </p:nvPr>
        </p:nvSpPr>
        <p:spPr>
          <a:xfrm>
            <a:off x="304800" y="1676400"/>
            <a:ext cx="8610600" cy="2667000"/>
          </a:xfrm>
        </p:spPr>
        <p:txBody>
          <a:bodyPr>
            <a:noAutofit/>
          </a:bodyPr>
          <a:lstStyle/>
          <a:p>
            <a:pPr marL="0" indent="0">
              <a:buNone/>
            </a:pPr>
            <a:r>
              <a:rPr lang="en-GB" sz="2100" i="1" dirty="0">
                <a:solidFill>
                  <a:schemeClr val="tx2">
                    <a:lumMod val="75000"/>
                  </a:schemeClr>
                </a:solidFill>
              </a:rPr>
              <a:t>If society seems obsessed with youth, it is at least partly because companies are. Like it or not, the young increasingly pick the styles and brands that trickle up to the rest of the population. Nike, Abercrombie &amp; Fitch and Timberland first found success with the young, and when that clientele tired of them the companies felt the loss deeply. Now that adults are no longer necessarily expected to act and look grown-up, parents and children can be found listening to exactly the same music, playing the same computer games, watching the same TV programmes, and wearing the same brands of clothes and shoes.</a:t>
            </a:r>
          </a:p>
        </p:txBody>
      </p:sp>
      <p:sp>
        <p:nvSpPr>
          <p:cNvPr id="3" name="Content Placeholder 2"/>
          <p:cNvSpPr>
            <a:spLocks noGrp="1"/>
          </p:cNvSpPr>
          <p:nvPr>
            <p:ph sz="half" idx="1"/>
          </p:nvPr>
        </p:nvSpPr>
        <p:spPr>
          <a:xfrm>
            <a:off x="152400" y="4648200"/>
            <a:ext cx="8839200" cy="1524000"/>
          </a:xfrm>
        </p:spPr>
        <p:txBody>
          <a:bodyPr>
            <a:noAutofit/>
          </a:bodyPr>
          <a:lstStyle/>
          <a:p>
            <a:pPr marL="0" indent="0">
              <a:spcBef>
                <a:spcPts val="0"/>
              </a:spcBef>
              <a:spcAft>
                <a:spcPts val="600"/>
              </a:spcAft>
              <a:buNone/>
            </a:pPr>
            <a:r>
              <a:rPr lang="en-GB" sz="2400" b="1" u="sng" dirty="0">
                <a:solidFill>
                  <a:schemeClr val="tx2">
                    <a:lumMod val="75000"/>
                  </a:schemeClr>
                </a:solidFill>
              </a:rPr>
              <a:t>Answer:</a:t>
            </a:r>
          </a:p>
          <a:p>
            <a:pPr marL="0" indent="0">
              <a:spcBef>
                <a:spcPts val="0"/>
              </a:spcBef>
              <a:spcAft>
                <a:spcPts val="600"/>
              </a:spcAft>
              <a:buNone/>
            </a:pPr>
            <a:r>
              <a:rPr lang="en-GB" sz="2300" b="1" dirty="0">
                <a:solidFill>
                  <a:srgbClr val="00B050"/>
                </a:solidFill>
              </a:rPr>
              <a:t>False </a:t>
            </a:r>
            <a:r>
              <a:rPr lang="en-GB" sz="2300" dirty="0">
                <a:solidFill>
                  <a:schemeClr val="tx2">
                    <a:lumMod val="75000"/>
                  </a:schemeClr>
                </a:solidFill>
              </a:rPr>
              <a:t>- The passage says that when </a:t>
            </a:r>
            <a:r>
              <a:rPr lang="en-GB" sz="2300" i="1" dirty="0">
                <a:solidFill>
                  <a:schemeClr val="tx2">
                    <a:lumMod val="75000"/>
                  </a:schemeClr>
                </a:solidFill>
              </a:rPr>
              <a:t>‘when that clientele [the young] tired of them the companies felt the loss deeply’. </a:t>
            </a:r>
            <a:r>
              <a:rPr lang="en-GB" sz="2300" dirty="0">
                <a:solidFill>
                  <a:schemeClr val="tx2">
                    <a:lumMod val="75000"/>
                  </a:schemeClr>
                </a:solidFill>
              </a:rPr>
              <a:t>Meaning that Timberland’s profits are in fact closely affected by the purchasing habits of the young.</a:t>
            </a:r>
          </a:p>
        </p:txBody>
      </p:sp>
      <p:sp>
        <p:nvSpPr>
          <p:cNvPr id="5" name="Text Placeholder 4"/>
          <p:cNvSpPr>
            <a:spLocks noGrp="1"/>
          </p:cNvSpPr>
          <p:nvPr>
            <p:ph type="body" sz="quarter" idx="13"/>
          </p:nvPr>
        </p:nvSpPr>
        <p:spPr>
          <a:xfrm>
            <a:off x="67818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r>
              <a:rPr lang="en-GB" i="1" dirty="0">
                <a:solidFill>
                  <a:schemeClr val="tx2">
                    <a:lumMod val="75000"/>
                  </a:schemeClr>
                </a:solidFill>
              </a:rPr>
              <a:t> </a:t>
            </a:r>
          </a:p>
        </p:txBody>
      </p:sp>
    </p:spTree>
    <p:extLst>
      <p:ext uri="{BB962C8B-B14F-4D97-AF65-F5344CB8AC3E}">
        <p14:creationId xmlns:p14="http://schemas.microsoft.com/office/powerpoint/2010/main" val="1011879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3BF4-5CF3-4E59-8B6C-EEE9E4C66F4E}"/>
              </a:ext>
            </a:extLst>
          </p:cNvPr>
          <p:cNvSpPr>
            <a:spLocks noGrp="1"/>
          </p:cNvSpPr>
          <p:nvPr>
            <p:ph type="title"/>
          </p:nvPr>
        </p:nvSpPr>
        <p:spPr>
          <a:solidFill>
            <a:schemeClr val="tx2">
              <a:lumMod val="75000"/>
            </a:schemeClr>
          </a:solidFill>
        </p:spPr>
        <p:txBody>
          <a:bodyPr/>
          <a:lstStyle/>
          <a:p>
            <a:r>
              <a:rPr lang="en-GB" dirty="0"/>
              <a:t>Examples of Ability Tests</a:t>
            </a:r>
          </a:p>
        </p:txBody>
      </p:sp>
      <p:sp>
        <p:nvSpPr>
          <p:cNvPr id="3" name="Content Placeholder 2">
            <a:extLst>
              <a:ext uri="{FF2B5EF4-FFF2-40B4-BE49-F238E27FC236}">
                <a16:creationId xmlns:a16="http://schemas.microsoft.com/office/drawing/2014/main" id="{85216E1A-1CF2-47F1-B22B-7476E1E3EABB}"/>
              </a:ext>
            </a:extLst>
          </p:cNvPr>
          <p:cNvSpPr>
            <a:spLocks noGrp="1"/>
          </p:cNvSpPr>
          <p:nvPr>
            <p:ph idx="1"/>
          </p:nvPr>
        </p:nvSpPr>
        <p:spPr>
          <a:xfrm>
            <a:off x="457200" y="1600200"/>
            <a:ext cx="8229600" cy="4648199"/>
          </a:xfrm>
        </p:spPr>
        <p:txBody>
          <a:bodyPr>
            <a:normAutofit/>
          </a:bodyPr>
          <a:lstStyle/>
          <a:p>
            <a:pPr marL="571500" indent="-571500">
              <a:spcBef>
                <a:spcPts val="0"/>
              </a:spcBef>
              <a:spcAft>
                <a:spcPts val="1200"/>
              </a:spcAft>
            </a:pPr>
            <a:r>
              <a:rPr lang="en-GB" sz="4000" dirty="0"/>
              <a:t>Non-Verbal Reasoning</a:t>
            </a:r>
          </a:p>
          <a:p>
            <a:pPr marL="864000" lvl="1" indent="-457200">
              <a:spcBef>
                <a:spcPts val="0"/>
              </a:spcBef>
              <a:spcAft>
                <a:spcPts val="1200"/>
              </a:spcAft>
            </a:pPr>
            <a:r>
              <a:rPr lang="en-GB" sz="2800" dirty="0"/>
              <a:t>Are often used to assess ability to problem solve &amp; to think analytically</a:t>
            </a:r>
          </a:p>
          <a:p>
            <a:pPr marL="864000" lvl="1" indent="-457200">
              <a:spcBef>
                <a:spcPts val="0"/>
              </a:spcBef>
              <a:spcAft>
                <a:spcPts val="1200"/>
              </a:spcAft>
            </a:pPr>
            <a:r>
              <a:rPr lang="en-GB" sz="2800" dirty="0"/>
              <a:t>The task is often to identify a missing shape in the sequence or decide which configuration should come next</a:t>
            </a:r>
          </a:p>
          <a:p>
            <a:pPr marL="864000" lvl="1" indent="-457200">
              <a:spcBef>
                <a:spcPts val="0"/>
              </a:spcBef>
              <a:spcAft>
                <a:spcPts val="1200"/>
              </a:spcAft>
            </a:pPr>
            <a:r>
              <a:rPr lang="en-GB" sz="2800" dirty="0"/>
              <a:t>Examples include: diagrammatic reasoning, logical reasoning, inductive reasoning</a:t>
            </a:r>
          </a:p>
          <a:p>
            <a:pPr marL="971550" lvl="1" indent="-571500"/>
            <a:endParaRPr lang="en-GB" sz="3600" dirty="0"/>
          </a:p>
          <a:p>
            <a:pPr marL="571500" indent="-571500"/>
            <a:endParaRPr lang="en-GB" sz="4000" dirty="0"/>
          </a:p>
        </p:txBody>
      </p:sp>
    </p:spTree>
    <p:extLst>
      <p:ext uri="{BB962C8B-B14F-4D97-AF65-F5344CB8AC3E}">
        <p14:creationId xmlns:p14="http://schemas.microsoft.com/office/powerpoint/2010/main" val="148533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15924-7826-46CE-8020-F15E324451E8}"/>
              </a:ext>
            </a:extLst>
          </p:cNvPr>
          <p:cNvSpPr>
            <a:spLocks noGrp="1"/>
          </p:cNvSpPr>
          <p:nvPr>
            <p:ph type="title"/>
          </p:nvPr>
        </p:nvSpPr>
        <p:spPr>
          <a:solidFill>
            <a:schemeClr val="tx2">
              <a:lumMod val="75000"/>
            </a:schemeClr>
          </a:solidFill>
        </p:spPr>
        <p:txBody>
          <a:bodyPr/>
          <a:lstStyle/>
          <a:p>
            <a:pPr marL="360000" algn="l" rtl="0" eaLnBrk="1" latinLnBrk="0" hangingPunct="1"/>
            <a:r>
              <a:rPr lang="en-GB" sz="3600" kern="1200" dirty="0">
                <a:solidFill>
                  <a:srgbClr val="FFFFFF"/>
                </a:solidFill>
                <a:effectLst/>
                <a:latin typeface="Calibri" panose="020F0502020204030204" pitchFamily="34" charset="0"/>
                <a:ea typeface="+mn-ea"/>
                <a:cs typeface="+mn-cs"/>
              </a:rPr>
              <a:t>Recruitment process</a:t>
            </a:r>
            <a:endParaRPr lang="en-GB" dirty="0">
              <a:effectLst/>
            </a:endParaRPr>
          </a:p>
        </p:txBody>
      </p:sp>
      <p:sp>
        <p:nvSpPr>
          <p:cNvPr id="3" name="Content Placeholder 2">
            <a:extLst>
              <a:ext uri="{FF2B5EF4-FFF2-40B4-BE49-F238E27FC236}">
                <a16:creationId xmlns:a16="http://schemas.microsoft.com/office/drawing/2014/main" id="{C080CD4D-DE68-4801-8A86-480521B20DB8}"/>
              </a:ext>
            </a:extLst>
          </p:cNvPr>
          <p:cNvSpPr>
            <a:spLocks noGrp="1"/>
          </p:cNvSpPr>
          <p:nvPr>
            <p:ph idx="1"/>
          </p:nvPr>
        </p:nvSpPr>
        <p:spPr>
          <a:xfrm>
            <a:off x="457200" y="1600200"/>
            <a:ext cx="8229600" cy="4800600"/>
          </a:xfrm>
        </p:spPr>
        <p:txBody>
          <a:bodyPr>
            <a:normAutofit lnSpcReduction="10000"/>
          </a:bodyPr>
          <a:lstStyle/>
          <a:p>
            <a:pPr marL="0" indent="0">
              <a:spcAft>
                <a:spcPts val="1800"/>
              </a:spcAft>
              <a:buNone/>
            </a:pPr>
            <a:r>
              <a:rPr lang="en-GB" sz="3000" dirty="0"/>
              <a:t>When applying for jobs you may come across some if not all of the following stages in the recruitment process:</a:t>
            </a:r>
          </a:p>
          <a:p>
            <a:pPr>
              <a:spcBef>
                <a:spcPts val="0"/>
              </a:spcBef>
              <a:spcAft>
                <a:spcPts val="1200"/>
              </a:spcAft>
            </a:pPr>
            <a:r>
              <a:rPr lang="en-GB" sz="3000" dirty="0"/>
              <a:t>Completion of an online application form</a:t>
            </a:r>
          </a:p>
          <a:p>
            <a:pPr>
              <a:spcBef>
                <a:spcPts val="0"/>
              </a:spcBef>
              <a:spcAft>
                <a:spcPts val="1200"/>
              </a:spcAft>
            </a:pPr>
            <a:r>
              <a:rPr lang="en-GB" sz="3000" dirty="0"/>
              <a:t>Submission of a CV and cover letter</a:t>
            </a:r>
          </a:p>
          <a:p>
            <a:pPr>
              <a:spcBef>
                <a:spcPts val="0"/>
              </a:spcBef>
              <a:spcAft>
                <a:spcPts val="1200"/>
              </a:spcAft>
            </a:pPr>
            <a:r>
              <a:rPr lang="en-GB" sz="3000" dirty="0"/>
              <a:t>Tests (assessing skills appropriate for the job)*</a:t>
            </a:r>
          </a:p>
          <a:p>
            <a:pPr>
              <a:spcBef>
                <a:spcPts val="0"/>
              </a:spcBef>
              <a:spcAft>
                <a:spcPts val="1200"/>
              </a:spcAft>
            </a:pPr>
            <a:r>
              <a:rPr lang="en-GB" sz="3000" dirty="0"/>
              <a:t>Interview (face to face, video or telephone)</a:t>
            </a:r>
          </a:p>
          <a:p>
            <a:pPr>
              <a:spcBef>
                <a:spcPts val="0"/>
              </a:spcBef>
              <a:spcAft>
                <a:spcPts val="1800"/>
              </a:spcAft>
            </a:pPr>
            <a:r>
              <a:rPr lang="en-GB" sz="3000" dirty="0"/>
              <a:t>Assessment Centre (online/virtual or actual)</a:t>
            </a:r>
          </a:p>
          <a:p>
            <a:pPr>
              <a:spcBef>
                <a:spcPts val="0"/>
              </a:spcBef>
              <a:spcAft>
                <a:spcPts val="1200"/>
              </a:spcAft>
              <a:buNone/>
            </a:pPr>
            <a:r>
              <a:rPr lang="en-GB" sz="1900" dirty="0"/>
              <a:t>* Tests can occur at any stage of the recruitment process</a:t>
            </a:r>
          </a:p>
        </p:txBody>
      </p:sp>
    </p:spTree>
    <p:extLst>
      <p:ext uri="{BB962C8B-B14F-4D97-AF65-F5344CB8AC3E}">
        <p14:creationId xmlns:p14="http://schemas.microsoft.com/office/powerpoint/2010/main" val="3253515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Which set does the Figure belong to?</a:t>
            </a:r>
            <a:endParaRPr lang="en-GB" b="1" dirty="0"/>
          </a:p>
        </p:txBody>
      </p:sp>
      <p:pic>
        <p:nvPicPr>
          <p:cNvPr id="7" name="Content Placeholder 6" descr="It is not possible to generate alt text for a verbal reasoning task imag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83431" y="1600200"/>
            <a:ext cx="6777139" cy="3657600"/>
          </a:xfrm>
        </p:spPr>
      </p:pic>
      <p:sp>
        <p:nvSpPr>
          <p:cNvPr id="3" name="Content Placeholder 2"/>
          <p:cNvSpPr>
            <a:spLocks noGrp="1"/>
          </p:cNvSpPr>
          <p:nvPr>
            <p:ph sz="half" idx="1"/>
          </p:nvPr>
        </p:nvSpPr>
        <p:spPr>
          <a:xfrm>
            <a:off x="228600" y="5562600"/>
            <a:ext cx="8458200" cy="609600"/>
          </a:xfrm>
        </p:spPr>
        <p:txBody>
          <a:bodyPr>
            <a:normAutofit/>
          </a:bodyPr>
          <a:lstStyle/>
          <a:p>
            <a:pPr marL="457200" indent="-457200">
              <a:buAutoNum type="alphaLcParenR"/>
            </a:pPr>
            <a:r>
              <a:rPr lang="en-NZ" sz="2600" dirty="0">
                <a:solidFill>
                  <a:schemeClr val="tx2">
                    <a:lumMod val="75000"/>
                  </a:schemeClr>
                </a:solidFill>
                <a:ea typeface="Times New Roman"/>
                <a:cs typeface="Times New Roman"/>
              </a:rPr>
              <a:t>Set A	          b) Set B	 	    c) Neither set A nor set B</a:t>
            </a:r>
            <a:r>
              <a:rPr lang="en-GB" sz="2600" i="1" dirty="0">
                <a:solidFill>
                  <a:schemeClr val="tx2">
                    <a:lumMod val="75000"/>
                  </a:schemeClr>
                </a:solidFill>
              </a:rPr>
              <a:t> </a:t>
            </a:r>
          </a:p>
        </p:txBody>
      </p:sp>
      <p:sp>
        <p:nvSpPr>
          <p:cNvPr id="5" name="Text Placeholder 4"/>
          <p:cNvSpPr>
            <a:spLocks noGrp="1"/>
          </p:cNvSpPr>
          <p:nvPr>
            <p:ph type="body" sz="quarter" idx="13"/>
          </p:nvPr>
        </p:nvSpPr>
        <p:spPr>
          <a:xfrm>
            <a:off x="6705600" y="6248400"/>
            <a:ext cx="2362200" cy="260350"/>
          </a:xfrm>
        </p:spPr>
        <p:txBody>
          <a:bodyPr/>
          <a:lstStyle/>
          <a:p>
            <a:r>
              <a:rPr lang="en-GB" i="1" dirty="0">
                <a:solidFill>
                  <a:schemeClr val="tx2">
                    <a:lumMod val="75000"/>
                  </a:schemeClr>
                </a:solidFill>
              </a:rPr>
              <a:t>Source: </a:t>
            </a:r>
            <a:r>
              <a:rPr lang="en-GB" i="1" dirty="0">
                <a:solidFill>
                  <a:schemeClr val="tx2">
                    <a:lumMod val="75000"/>
                  </a:schemeClr>
                </a:solidFill>
                <a:hlinkClick r:id="rId4"/>
              </a:rPr>
              <a:t>www.assessmentday.co.uk</a:t>
            </a:r>
            <a:endParaRPr lang="en-GB" dirty="0"/>
          </a:p>
        </p:txBody>
      </p:sp>
    </p:spTree>
    <p:extLst>
      <p:ext uri="{BB962C8B-B14F-4D97-AF65-F5344CB8AC3E}">
        <p14:creationId xmlns:p14="http://schemas.microsoft.com/office/powerpoint/2010/main" val="1762441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400" dirty="0"/>
              <a:t>Which set does the Figure belong to? - </a:t>
            </a:r>
            <a:r>
              <a:rPr lang="en-GB" sz="3400" b="1" dirty="0"/>
              <a:t>ANSWER</a:t>
            </a:r>
          </a:p>
        </p:txBody>
      </p:sp>
      <p:pic>
        <p:nvPicPr>
          <p:cNvPr id="12" name="Content Placeholder 11" descr="It is not possible to generate alt text for a verbal reasoning task imag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28601" y="1600200"/>
            <a:ext cx="6574190" cy="3738265"/>
          </a:xfrm>
        </p:spPr>
      </p:pic>
      <p:sp>
        <p:nvSpPr>
          <p:cNvPr id="7" name="Rectangle 6"/>
          <p:cNvSpPr/>
          <p:nvPr/>
        </p:nvSpPr>
        <p:spPr>
          <a:xfrm>
            <a:off x="6767560" y="1545021"/>
            <a:ext cx="2514601" cy="1200329"/>
          </a:xfrm>
          <a:prstGeom prst="rect">
            <a:avLst/>
          </a:prstGeom>
        </p:spPr>
        <p:txBody>
          <a:bodyPr wrap="square">
            <a:spAutoFit/>
          </a:bodyPr>
          <a:lstStyle/>
          <a:p>
            <a:pPr>
              <a:spcAft>
                <a:spcPts val="600"/>
              </a:spcAft>
            </a:pPr>
            <a:r>
              <a:rPr lang="en-GB" sz="2400" dirty="0">
                <a:solidFill>
                  <a:schemeClr val="tx2">
                    <a:lumMod val="75000"/>
                  </a:schemeClr>
                </a:solidFill>
              </a:rPr>
              <a:t>Set A: Each box contains an even number of stars.</a:t>
            </a:r>
          </a:p>
        </p:txBody>
      </p:sp>
      <p:sp>
        <p:nvSpPr>
          <p:cNvPr id="8" name="Rectangle 7"/>
          <p:cNvSpPr/>
          <p:nvPr/>
        </p:nvSpPr>
        <p:spPr>
          <a:xfrm>
            <a:off x="6794417" y="2901298"/>
            <a:ext cx="2452512" cy="1200329"/>
          </a:xfrm>
          <a:prstGeom prst="rect">
            <a:avLst/>
          </a:prstGeom>
        </p:spPr>
        <p:txBody>
          <a:bodyPr wrap="square">
            <a:spAutoFit/>
          </a:bodyPr>
          <a:lstStyle/>
          <a:p>
            <a:pPr>
              <a:spcAft>
                <a:spcPts val="600"/>
              </a:spcAft>
            </a:pPr>
            <a:r>
              <a:rPr lang="en-GB" sz="2400" dirty="0">
                <a:solidFill>
                  <a:schemeClr val="tx2">
                    <a:lumMod val="75000"/>
                  </a:schemeClr>
                </a:solidFill>
              </a:rPr>
              <a:t>Set B: Each box contains an odd number of stars.</a:t>
            </a:r>
          </a:p>
        </p:txBody>
      </p:sp>
      <p:sp>
        <p:nvSpPr>
          <p:cNvPr id="9" name="Rectangle 8"/>
          <p:cNvSpPr/>
          <p:nvPr/>
        </p:nvSpPr>
        <p:spPr>
          <a:xfrm>
            <a:off x="2514600" y="4511237"/>
            <a:ext cx="6055534" cy="461665"/>
          </a:xfrm>
          <a:prstGeom prst="rect">
            <a:avLst/>
          </a:prstGeom>
        </p:spPr>
        <p:txBody>
          <a:bodyPr wrap="square">
            <a:spAutoFit/>
          </a:bodyPr>
          <a:lstStyle/>
          <a:p>
            <a:pPr>
              <a:spcAft>
                <a:spcPts val="600"/>
              </a:spcAft>
            </a:pPr>
            <a:r>
              <a:rPr lang="en-GB" sz="2400" dirty="0">
                <a:solidFill>
                  <a:schemeClr val="tx2">
                    <a:lumMod val="75000"/>
                  </a:schemeClr>
                </a:solidFill>
              </a:rPr>
              <a:t>The Figure contains an even number of stars.</a:t>
            </a:r>
          </a:p>
        </p:txBody>
      </p:sp>
      <p:sp>
        <p:nvSpPr>
          <p:cNvPr id="3" name="Content Placeholder 2"/>
          <p:cNvSpPr>
            <a:spLocks noGrp="1"/>
          </p:cNvSpPr>
          <p:nvPr>
            <p:ph sz="half" idx="1"/>
          </p:nvPr>
        </p:nvSpPr>
        <p:spPr>
          <a:xfrm>
            <a:off x="228601" y="5731739"/>
            <a:ext cx="8229600" cy="488950"/>
          </a:xfrm>
        </p:spPr>
        <p:txBody>
          <a:bodyPr>
            <a:normAutofit/>
          </a:bodyPr>
          <a:lstStyle/>
          <a:p>
            <a:pPr marL="0" indent="0">
              <a:spcAft>
                <a:spcPts val="600"/>
              </a:spcAft>
              <a:buNone/>
            </a:pPr>
            <a:r>
              <a:rPr lang="en-GB" sz="2400" b="1" u="sng" dirty="0">
                <a:solidFill>
                  <a:schemeClr val="tx2">
                    <a:lumMod val="75000"/>
                  </a:schemeClr>
                </a:solidFill>
              </a:rPr>
              <a:t>Answer:</a:t>
            </a:r>
            <a:r>
              <a:rPr lang="en-GB" sz="2400" b="1" dirty="0">
                <a:solidFill>
                  <a:schemeClr val="tx2">
                    <a:lumMod val="75000"/>
                  </a:schemeClr>
                </a:solidFill>
              </a:rPr>
              <a:t>  </a:t>
            </a:r>
            <a:r>
              <a:rPr lang="en-GB" sz="2400" dirty="0">
                <a:solidFill>
                  <a:schemeClr val="tx2">
                    <a:lumMod val="75000"/>
                  </a:schemeClr>
                </a:solidFill>
              </a:rPr>
              <a:t>The Figure belongs to </a:t>
            </a:r>
            <a:r>
              <a:rPr lang="en-GB" sz="2400" dirty="0">
                <a:solidFill>
                  <a:srgbClr val="00B050"/>
                </a:solidFill>
              </a:rPr>
              <a:t>set A</a:t>
            </a:r>
            <a:r>
              <a:rPr lang="en-GB" sz="2400" dirty="0">
                <a:solidFill>
                  <a:schemeClr val="tx2">
                    <a:lumMod val="75000"/>
                  </a:schemeClr>
                </a:solidFill>
              </a:rPr>
              <a:t>.</a:t>
            </a:r>
          </a:p>
        </p:txBody>
      </p:sp>
      <p:sp>
        <p:nvSpPr>
          <p:cNvPr id="5" name="Text Placeholder 4"/>
          <p:cNvSpPr>
            <a:spLocks noGrp="1"/>
          </p:cNvSpPr>
          <p:nvPr>
            <p:ph type="body" sz="quarter" idx="13"/>
          </p:nvPr>
        </p:nvSpPr>
        <p:spPr>
          <a:xfrm>
            <a:off x="6705600" y="6248400"/>
            <a:ext cx="2376312" cy="184150"/>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endParaRPr lang="en-GB" dirty="0"/>
          </a:p>
        </p:txBody>
      </p:sp>
    </p:spTree>
    <p:extLst>
      <p:ext uri="{BB962C8B-B14F-4D97-AF65-F5344CB8AC3E}">
        <p14:creationId xmlns:p14="http://schemas.microsoft.com/office/powerpoint/2010/main" val="30893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Inductive Reasoning Example Question</a:t>
            </a:r>
          </a:p>
        </p:txBody>
      </p:sp>
      <p:pic>
        <p:nvPicPr>
          <p:cNvPr id="6" name="Content Placeholder 5" descr="It is not possible to generate alt text for a verbal reasoning task imag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59495" y="1600200"/>
            <a:ext cx="6025010" cy="3352800"/>
          </a:xfrm>
        </p:spPr>
      </p:pic>
      <p:sp>
        <p:nvSpPr>
          <p:cNvPr id="3" name="Content Placeholder 2"/>
          <p:cNvSpPr>
            <a:spLocks noGrp="1"/>
          </p:cNvSpPr>
          <p:nvPr>
            <p:ph sz="half" idx="1"/>
          </p:nvPr>
        </p:nvSpPr>
        <p:spPr>
          <a:xfrm>
            <a:off x="457200" y="5410200"/>
            <a:ext cx="8229600" cy="609600"/>
          </a:xfrm>
        </p:spPr>
        <p:txBody>
          <a:bodyPr/>
          <a:lstStyle/>
          <a:p>
            <a:pPr marL="0" indent="0">
              <a:buNone/>
            </a:pPr>
            <a:r>
              <a:rPr lang="en-GB" dirty="0">
                <a:solidFill>
                  <a:schemeClr val="tx2">
                    <a:lumMod val="75000"/>
                  </a:schemeClr>
                </a:solidFill>
              </a:rPr>
              <a:t>Which of the five A-E figures is next in the sequence?</a:t>
            </a:r>
            <a:endParaRPr lang="en-GB" b="1" dirty="0">
              <a:solidFill>
                <a:schemeClr val="tx2">
                  <a:lumMod val="75000"/>
                </a:schemeClr>
              </a:solidFill>
            </a:endParaRPr>
          </a:p>
        </p:txBody>
      </p:sp>
      <p:sp>
        <p:nvSpPr>
          <p:cNvPr id="5" name="Text Placeholder 4"/>
          <p:cNvSpPr>
            <a:spLocks noGrp="1"/>
          </p:cNvSpPr>
          <p:nvPr>
            <p:ph type="body" sz="quarter" idx="13"/>
          </p:nvPr>
        </p:nvSpPr>
        <p:spPr>
          <a:xfrm>
            <a:off x="67056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endParaRPr lang="en-GB" dirty="0"/>
          </a:p>
        </p:txBody>
      </p:sp>
    </p:spTree>
    <p:extLst>
      <p:ext uri="{BB962C8B-B14F-4D97-AF65-F5344CB8AC3E}">
        <p14:creationId xmlns:p14="http://schemas.microsoft.com/office/powerpoint/2010/main" val="741188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Inductive Reasoning - ANSWER</a:t>
            </a:r>
          </a:p>
        </p:txBody>
      </p:sp>
      <p:sp>
        <p:nvSpPr>
          <p:cNvPr id="4" name="Content Placeholder 3"/>
          <p:cNvSpPr>
            <a:spLocks noGrp="1"/>
          </p:cNvSpPr>
          <p:nvPr>
            <p:ph sz="half" idx="2"/>
          </p:nvPr>
        </p:nvSpPr>
        <p:spPr>
          <a:xfrm>
            <a:off x="457200" y="1600199"/>
            <a:ext cx="8229600" cy="3052187"/>
          </a:xfrm>
        </p:spPr>
        <p:txBody>
          <a:bodyPr>
            <a:normAutofit/>
          </a:bodyPr>
          <a:lstStyle/>
          <a:p>
            <a:pPr marL="0" indent="0">
              <a:spcBef>
                <a:spcPts val="0"/>
              </a:spcBef>
              <a:spcAft>
                <a:spcPts val="1200"/>
              </a:spcAft>
              <a:buNone/>
            </a:pPr>
            <a:r>
              <a:rPr lang="en-GB" sz="2400" i="1" u="sng" dirty="0">
                <a:solidFill>
                  <a:schemeClr val="tx2">
                    <a:lumMod val="75000"/>
                  </a:schemeClr>
                </a:solidFill>
              </a:rPr>
              <a:t>1</a:t>
            </a:r>
            <a:r>
              <a:rPr lang="en-GB" sz="2400" i="1" u="sng" baseline="30000" dirty="0">
                <a:solidFill>
                  <a:schemeClr val="tx2">
                    <a:lumMod val="75000"/>
                  </a:schemeClr>
                </a:solidFill>
              </a:rPr>
              <a:t>st</a:t>
            </a:r>
            <a:r>
              <a:rPr lang="en-GB" sz="2400" i="1" u="sng" dirty="0">
                <a:solidFill>
                  <a:schemeClr val="tx2">
                    <a:lumMod val="75000"/>
                  </a:schemeClr>
                </a:solidFill>
              </a:rPr>
              <a:t> Rule: </a:t>
            </a:r>
            <a:r>
              <a:rPr lang="en-GB" sz="2400" dirty="0">
                <a:solidFill>
                  <a:schemeClr val="tx2">
                    <a:lumMod val="75000"/>
                  </a:schemeClr>
                </a:solidFill>
              </a:rPr>
              <a:t>The shape in the centre comprises 1 fewer straight line every time.</a:t>
            </a:r>
          </a:p>
          <a:p>
            <a:pPr marL="0" indent="0">
              <a:spcBef>
                <a:spcPts val="0"/>
              </a:spcBef>
              <a:spcAft>
                <a:spcPts val="1200"/>
              </a:spcAft>
              <a:buNone/>
            </a:pPr>
            <a:r>
              <a:rPr lang="en-GB" sz="2400" i="1" u="sng" dirty="0">
                <a:solidFill>
                  <a:schemeClr val="tx2">
                    <a:lumMod val="75000"/>
                  </a:schemeClr>
                </a:solidFill>
              </a:rPr>
              <a:t>2</a:t>
            </a:r>
            <a:r>
              <a:rPr lang="en-GB" sz="2400" i="1" u="sng" baseline="30000" dirty="0">
                <a:solidFill>
                  <a:schemeClr val="tx2">
                    <a:lumMod val="75000"/>
                  </a:schemeClr>
                </a:solidFill>
              </a:rPr>
              <a:t>nd</a:t>
            </a:r>
            <a:r>
              <a:rPr lang="en-GB" sz="2400" i="1" u="sng" dirty="0">
                <a:solidFill>
                  <a:schemeClr val="tx2">
                    <a:lumMod val="75000"/>
                  </a:schemeClr>
                </a:solidFill>
              </a:rPr>
              <a:t> Rule: </a:t>
            </a:r>
            <a:r>
              <a:rPr lang="en-GB" sz="2400" dirty="0">
                <a:solidFill>
                  <a:schemeClr val="tx2">
                    <a:lumMod val="75000"/>
                  </a:schemeClr>
                </a:solidFill>
              </a:rPr>
              <a:t>The shape in the top left alternates between being a triangle and being a square.</a:t>
            </a:r>
          </a:p>
          <a:p>
            <a:pPr marL="0" indent="0">
              <a:spcBef>
                <a:spcPts val="0"/>
              </a:spcBef>
              <a:spcAft>
                <a:spcPts val="1200"/>
              </a:spcAft>
              <a:buNone/>
            </a:pPr>
            <a:r>
              <a:rPr lang="en-GB" sz="2400" i="1" u="sng" dirty="0">
                <a:solidFill>
                  <a:schemeClr val="tx2">
                    <a:lumMod val="75000"/>
                  </a:schemeClr>
                </a:solidFill>
              </a:rPr>
              <a:t>3</a:t>
            </a:r>
            <a:r>
              <a:rPr lang="en-GB" sz="2400" i="1" u="sng" baseline="30000" dirty="0">
                <a:solidFill>
                  <a:schemeClr val="tx2">
                    <a:lumMod val="75000"/>
                  </a:schemeClr>
                </a:solidFill>
              </a:rPr>
              <a:t>rd</a:t>
            </a:r>
            <a:r>
              <a:rPr lang="en-GB" sz="2400" i="1" u="sng" dirty="0">
                <a:solidFill>
                  <a:schemeClr val="tx2">
                    <a:lumMod val="75000"/>
                  </a:schemeClr>
                </a:solidFill>
              </a:rPr>
              <a:t> Rule: </a:t>
            </a:r>
            <a:r>
              <a:rPr lang="en-GB" sz="2400" dirty="0">
                <a:solidFill>
                  <a:schemeClr val="tx2">
                    <a:lumMod val="75000"/>
                  </a:schemeClr>
                </a:solidFill>
              </a:rPr>
              <a:t>There is a cross when both shapes have the same number of sides, and a tick when they have different numbers of sides.</a:t>
            </a:r>
          </a:p>
        </p:txBody>
      </p:sp>
      <p:pic>
        <p:nvPicPr>
          <p:cNvPr id="6" name="Content Placeholder 5" descr="It is not possible to generate alt text for a verbal reasoning task image."/>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95300" y="4879317"/>
            <a:ext cx="8153400" cy="1479735"/>
          </a:xfrm>
        </p:spPr>
      </p:pic>
      <p:sp>
        <p:nvSpPr>
          <p:cNvPr id="7" name="TextBox 6"/>
          <p:cNvSpPr txBox="1"/>
          <p:nvPr/>
        </p:nvSpPr>
        <p:spPr>
          <a:xfrm>
            <a:off x="457200" y="5935643"/>
            <a:ext cx="1676400" cy="461665"/>
          </a:xfrm>
          <a:prstGeom prst="rect">
            <a:avLst/>
          </a:prstGeom>
          <a:noFill/>
          <a:ln>
            <a:noFill/>
          </a:ln>
        </p:spPr>
        <p:txBody>
          <a:bodyPr wrap="square" numCol="1" rtlCol="0" anchor="ctr">
            <a:spAutoFit/>
          </a:bodyPr>
          <a:lstStyle/>
          <a:p>
            <a:pPr>
              <a:spcAft>
                <a:spcPts val="600"/>
              </a:spcAft>
            </a:pPr>
            <a:r>
              <a:rPr lang="en-GB" sz="2400" b="1" u="sng" dirty="0">
                <a:solidFill>
                  <a:schemeClr val="tx2">
                    <a:lumMod val="75000"/>
                  </a:schemeClr>
                </a:solidFill>
              </a:rPr>
              <a:t>Answer:</a:t>
            </a:r>
            <a:r>
              <a:rPr lang="en-GB" sz="2400" b="1" dirty="0">
                <a:solidFill>
                  <a:schemeClr val="tx2">
                    <a:lumMod val="75000"/>
                  </a:schemeClr>
                </a:solidFill>
              </a:rPr>
              <a:t>  </a:t>
            </a:r>
            <a:r>
              <a:rPr lang="en-GB" sz="2400" dirty="0">
                <a:solidFill>
                  <a:srgbClr val="00B050"/>
                </a:solidFill>
              </a:rPr>
              <a:t>B</a:t>
            </a:r>
          </a:p>
        </p:txBody>
      </p:sp>
      <p:sp>
        <p:nvSpPr>
          <p:cNvPr id="5" name="Text Placeholder 4"/>
          <p:cNvSpPr>
            <a:spLocks noGrp="1"/>
          </p:cNvSpPr>
          <p:nvPr>
            <p:ph type="body" sz="quarter" idx="13"/>
          </p:nvPr>
        </p:nvSpPr>
        <p:spPr>
          <a:xfrm>
            <a:off x="6705600" y="6248400"/>
            <a:ext cx="2362200" cy="148908"/>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endParaRPr lang="en-GB" dirty="0"/>
          </a:p>
        </p:txBody>
      </p:sp>
    </p:spTree>
    <p:extLst>
      <p:ext uri="{BB962C8B-B14F-4D97-AF65-F5344CB8AC3E}">
        <p14:creationId xmlns:p14="http://schemas.microsoft.com/office/powerpoint/2010/main" val="395749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Personality Questionnaires</a:t>
            </a:r>
          </a:p>
        </p:txBody>
      </p:sp>
      <p:sp>
        <p:nvSpPr>
          <p:cNvPr id="3" name="Content Placeholder 2"/>
          <p:cNvSpPr>
            <a:spLocks noGrp="1"/>
          </p:cNvSpPr>
          <p:nvPr>
            <p:ph idx="1"/>
          </p:nvPr>
        </p:nvSpPr>
        <p:spPr/>
        <p:txBody>
          <a:bodyPr>
            <a:noAutofit/>
          </a:bodyPr>
          <a:lstStyle/>
          <a:p>
            <a:pPr marL="457200" indent="-457200">
              <a:spcBef>
                <a:spcPts val="0"/>
              </a:spcBef>
              <a:spcAft>
                <a:spcPts val="1800"/>
              </a:spcAft>
            </a:pPr>
            <a:r>
              <a:rPr lang="en-GB" sz="3000" dirty="0"/>
              <a:t>Designed to help you to clarify your personality type or personality traits </a:t>
            </a:r>
          </a:p>
          <a:p>
            <a:pPr marL="457200" indent="-457200">
              <a:spcBef>
                <a:spcPts val="0"/>
              </a:spcBef>
              <a:spcAft>
                <a:spcPts val="1800"/>
              </a:spcAft>
            </a:pPr>
            <a:r>
              <a:rPr lang="en-GB" sz="3000" dirty="0"/>
              <a:t>Used by some employers as part of selection, but not as frequently as ability tests</a:t>
            </a:r>
          </a:p>
          <a:p>
            <a:pPr>
              <a:spcBef>
                <a:spcPts val="0"/>
              </a:spcBef>
            </a:pPr>
            <a:endParaRPr lang="en-GB" sz="3000" dirty="0"/>
          </a:p>
          <a:p>
            <a:pPr marL="0" indent="0">
              <a:spcBef>
                <a:spcPts val="0"/>
              </a:spcBef>
              <a:buNone/>
            </a:pPr>
            <a:r>
              <a:rPr lang="en-GB" sz="3000" i="1" dirty="0"/>
              <a:t>Examples</a:t>
            </a:r>
            <a:r>
              <a:rPr lang="en-GB" sz="3000" dirty="0"/>
              <a:t>: </a:t>
            </a:r>
          </a:p>
          <a:p>
            <a:pPr marL="457200" indent="-457200">
              <a:spcBef>
                <a:spcPts val="0"/>
              </a:spcBef>
            </a:pPr>
            <a:r>
              <a:rPr lang="en-GB" sz="3000" dirty="0"/>
              <a:t>Myers-Briggs Type Inventory (MBTI)</a:t>
            </a:r>
          </a:p>
          <a:p>
            <a:pPr marL="457200" indent="-457200">
              <a:spcBef>
                <a:spcPts val="0"/>
              </a:spcBef>
            </a:pPr>
            <a:r>
              <a:rPr lang="en-GB" sz="3000" dirty="0"/>
              <a:t>Occupational Personality Questionnaire (OPQ)</a:t>
            </a:r>
          </a:p>
        </p:txBody>
      </p:sp>
    </p:spTree>
    <p:extLst>
      <p:ext uri="{BB962C8B-B14F-4D97-AF65-F5344CB8AC3E}">
        <p14:creationId xmlns:p14="http://schemas.microsoft.com/office/powerpoint/2010/main" val="20033743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Personality Questionnaires</a:t>
            </a:r>
          </a:p>
        </p:txBody>
      </p:sp>
      <p:sp>
        <p:nvSpPr>
          <p:cNvPr id="3" name="Content Placeholder 2"/>
          <p:cNvSpPr>
            <a:spLocks noGrp="1"/>
          </p:cNvSpPr>
          <p:nvPr>
            <p:ph idx="1"/>
          </p:nvPr>
        </p:nvSpPr>
        <p:spPr/>
        <p:txBody>
          <a:bodyPr/>
          <a:lstStyle/>
          <a:p>
            <a:pPr>
              <a:spcBef>
                <a:spcPts val="0"/>
              </a:spcBef>
            </a:pPr>
            <a:endParaRPr lang="en-GB" dirty="0"/>
          </a:p>
          <a:p>
            <a:pPr marL="0" indent="0">
              <a:spcBef>
                <a:spcPts val="0"/>
              </a:spcBef>
              <a:buNone/>
            </a:pPr>
            <a:r>
              <a:rPr lang="en-GB" i="1" dirty="0"/>
              <a:t>Examples</a:t>
            </a:r>
            <a:r>
              <a:rPr lang="en-GB" dirty="0"/>
              <a:t>: </a:t>
            </a:r>
          </a:p>
          <a:p>
            <a:pPr marL="457200" indent="-457200">
              <a:spcBef>
                <a:spcPts val="0"/>
              </a:spcBef>
            </a:pPr>
            <a:endParaRPr lang="en-GB" dirty="0"/>
          </a:p>
          <a:p>
            <a:pPr marL="457200" indent="-457200">
              <a:spcBef>
                <a:spcPts val="0"/>
              </a:spcBef>
            </a:pPr>
            <a:r>
              <a:rPr lang="en-GB" dirty="0">
                <a:hlinkClick r:id="rId3"/>
              </a:rPr>
              <a:t>https://www.assessmentday.co.uk/personality-questionnaire.htm</a:t>
            </a:r>
            <a:r>
              <a:rPr lang="en-GB" dirty="0"/>
              <a:t> </a:t>
            </a:r>
          </a:p>
          <a:p>
            <a:pPr marL="457200" indent="-457200">
              <a:spcBef>
                <a:spcPts val="0"/>
              </a:spcBef>
            </a:pPr>
            <a:endParaRPr lang="en-GB" dirty="0"/>
          </a:p>
          <a:p>
            <a:pPr marL="457200" indent="-457200">
              <a:spcBef>
                <a:spcPts val="0"/>
              </a:spcBef>
            </a:pPr>
            <a:r>
              <a:rPr lang="en-GB" dirty="0">
                <a:hlinkClick r:id="rId4"/>
              </a:rPr>
              <a:t>https://www.cebglobal.com/shldirect/en/practice-tests</a:t>
            </a:r>
            <a:r>
              <a:rPr lang="en-GB" dirty="0"/>
              <a:t> </a:t>
            </a:r>
          </a:p>
        </p:txBody>
      </p:sp>
    </p:spTree>
    <p:extLst>
      <p:ext uri="{BB962C8B-B14F-4D97-AF65-F5344CB8AC3E}">
        <p14:creationId xmlns:p14="http://schemas.microsoft.com/office/powerpoint/2010/main" val="2563770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Situational Judgement Tests</a:t>
            </a:r>
          </a:p>
        </p:txBody>
      </p:sp>
      <p:sp>
        <p:nvSpPr>
          <p:cNvPr id="3" name="Content Placeholder 2"/>
          <p:cNvSpPr>
            <a:spLocks noGrp="1"/>
          </p:cNvSpPr>
          <p:nvPr>
            <p:ph idx="1"/>
          </p:nvPr>
        </p:nvSpPr>
        <p:spPr/>
        <p:txBody>
          <a:bodyPr>
            <a:normAutofit/>
          </a:bodyPr>
          <a:lstStyle/>
          <a:p>
            <a:pPr marL="457200" indent="-457200">
              <a:spcBef>
                <a:spcPts val="0"/>
              </a:spcBef>
              <a:spcAft>
                <a:spcPts val="1800"/>
              </a:spcAft>
            </a:pPr>
            <a:r>
              <a:rPr lang="en-GB" sz="3000" dirty="0"/>
              <a:t>Designed to assess your ability to make decisions when faced with situations or problems at work. </a:t>
            </a:r>
            <a:endParaRPr lang="en-GB" sz="3000" b="1" dirty="0"/>
          </a:p>
          <a:p>
            <a:pPr marL="457200" indent="-457200">
              <a:spcBef>
                <a:spcPts val="0"/>
              </a:spcBef>
              <a:spcAft>
                <a:spcPts val="1800"/>
              </a:spcAft>
            </a:pPr>
            <a:r>
              <a:rPr lang="en-GB" sz="3000" dirty="0"/>
              <a:t>Usually designed specifically for an employer, so practice versions are limited.</a:t>
            </a:r>
          </a:p>
          <a:p>
            <a:pPr marL="457200" indent="-457200">
              <a:spcBef>
                <a:spcPts val="0"/>
              </a:spcBef>
              <a:spcAft>
                <a:spcPts val="1800"/>
              </a:spcAft>
            </a:pPr>
            <a:r>
              <a:rPr lang="en-GB" sz="3000" dirty="0"/>
              <a:t>Usually designed for specific types of work.</a:t>
            </a:r>
          </a:p>
          <a:p>
            <a:pPr marL="457200" indent="-457200">
              <a:spcBef>
                <a:spcPts val="0"/>
              </a:spcBef>
              <a:spcAft>
                <a:spcPts val="1800"/>
              </a:spcAft>
            </a:pPr>
            <a:r>
              <a:rPr lang="en-GB" sz="3000" dirty="0"/>
              <a:t>SJTs are relatively new forms of assessment in selection but  are becoming popular.</a:t>
            </a:r>
          </a:p>
        </p:txBody>
      </p:sp>
    </p:spTree>
    <p:extLst>
      <p:ext uri="{BB962C8B-B14F-4D97-AF65-F5344CB8AC3E}">
        <p14:creationId xmlns:p14="http://schemas.microsoft.com/office/powerpoint/2010/main" val="2980212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noAutofit/>
          </a:bodyPr>
          <a:lstStyle/>
          <a:p>
            <a:r>
              <a:rPr lang="en-GB" sz="2400" dirty="0"/>
              <a:t>Review the following situation and four possible responses. </a:t>
            </a:r>
            <a:br>
              <a:rPr lang="en-GB" sz="2400" dirty="0"/>
            </a:br>
            <a:r>
              <a:rPr lang="en-GB" sz="2400" dirty="0"/>
              <a:t>Indicate which one you believe to be the response to the situation you would be most likely to make. </a:t>
            </a:r>
          </a:p>
        </p:txBody>
      </p:sp>
      <p:sp>
        <p:nvSpPr>
          <p:cNvPr id="4" name="Content Placeholder 3"/>
          <p:cNvSpPr>
            <a:spLocks noGrp="1"/>
          </p:cNvSpPr>
          <p:nvPr>
            <p:ph sz="half" idx="2"/>
          </p:nvPr>
        </p:nvSpPr>
        <p:spPr>
          <a:xfrm>
            <a:off x="76200" y="1219200"/>
            <a:ext cx="8991600" cy="2667000"/>
          </a:xfrm>
        </p:spPr>
        <p:txBody>
          <a:bodyPr>
            <a:noAutofit/>
          </a:bodyPr>
          <a:lstStyle/>
          <a:p>
            <a:pPr marL="0" indent="0">
              <a:buNone/>
            </a:pPr>
            <a:r>
              <a:rPr lang="en-GB" sz="2000" dirty="0">
                <a:solidFill>
                  <a:schemeClr val="tx2">
                    <a:lumMod val="75000"/>
                  </a:schemeClr>
                </a:solidFill>
              </a:rPr>
              <a:t>  </a:t>
            </a:r>
            <a:r>
              <a:rPr lang="en-GB" sz="2000" u="sng" dirty="0">
                <a:solidFill>
                  <a:schemeClr val="tx2">
                    <a:lumMod val="75000"/>
                  </a:schemeClr>
                </a:solidFill>
              </a:rPr>
              <a:t>Situation:</a:t>
            </a:r>
          </a:p>
          <a:p>
            <a:pPr marL="0" indent="0">
              <a:buNone/>
            </a:pPr>
            <a:r>
              <a:rPr lang="en-GB" sz="2000" i="1" dirty="0">
                <a:solidFill>
                  <a:schemeClr val="tx2">
                    <a:lumMod val="75000"/>
                  </a:schemeClr>
                </a:solidFill>
              </a:rPr>
              <a:t>You are a Retail Assistant working in the </a:t>
            </a:r>
            <a:r>
              <a:rPr lang="en-GB" sz="2000" i="1" dirty="0" err="1">
                <a:solidFill>
                  <a:schemeClr val="tx2">
                    <a:lumMod val="75000"/>
                  </a:schemeClr>
                </a:solidFill>
              </a:rPr>
              <a:t>Saldringham</a:t>
            </a:r>
            <a:r>
              <a:rPr lang="en-GB" sz="2000" i="1" dirty="0">
                <a:solidFill>
                  <a:schemeClr val="tx2">
                    <a:lumMod val="75000"/>
                  </a:schemeClr>
                </a:solidFill>
              </a:rPr>
              <a:t> branch of More Than Pens plc, a national stationer’s chain.</a:t>
            </a:r>
          </a:p>
          <a:p>
            <a:pPr marL="0" indent="0">
              <a:spcBef>
                <a:spcPts val="0"/>
              </a:spcBef>
              <a:buNone/>
            </a:pPr>
            <a:r>
              <a:rPr lang="en-GB" sz="2000" i="1" dirty="0">
                <a:solidFill>
                  <a:schemeClr val="tx2">
                    <a:lumMod val="75000"/>
                  </a:schemeClr>
                </a:solidFill>
              </a:rPr>
              <a:t>You are doing a stint on the till on a busy Saturday afternoon. You are working on the main bank of tills at the exit to the shop where customers from all parts of the shop can go to purchase their items. Suddenly the credit card transaction system stops working and one of the team leaders tells you that it will be 15 minutes until the system provider can fix the problem. There is a long queue of customers waiting.</a:t>
            </a:r>
          </a:p>
        </p:txBody>
      </p:sp>
      <p:sp>
        <p:nvSpPr>
          <p:cNvPr id="3" name="Content Placeholder 2"/>
          <p:cNvSpPr>
            <a:spLocks noGrp="1"/>
          </p:cNvSpPr>
          <p:nvPr>
            <p:ph sz="half" idx="1"/>
          </p:nvPr>
        </p:nvSpPr>
        <p:spPr>
          <a:xfrm>
            <a:off x="76200" y="3886200"/>
            <a:ext cx="8915400" cy="2590800"/>
          </a:xfrm>
        </p:spPr>
        <p:txBody>
          <a:bodyPr>
            <a:noAutofit/>
          </a:bodyPr>
          <a:lstStyle/>
          <a:p>
            <a:pPr marL="0" indent="0">
              <a:spcBef>
                <a:spcPts val="0"/>
              </a:spcBef>
              <a:buNone/>
            </a:pPr>
            <a:r>
              <a:rPr lang="en-GB" sz="1800" dirty="0">
                <a:solidFill>
                  <a:schemeClr val="tx2">
                    <a:lumMod val="75000"/>
                  </a:schemeClr>
                </a:solidFill>
              </a:rPr>
              <a:t>   </a:t>
            </a:r>
            <a:r>
              <a:rPr lang="en-GB" sz="1800" u="sng" dirty="0">
                <a:solidFill>
                  <a:schemeClr val="tx2">
                    <a:lumMod val="75000"/>
                  </a:schemeClr>
                </a:solidFill>
              </a:rPr>
              <a:t>Responses:</a:t>
            </a:r>
          </a:p>
          <a:p>
            <a:pPr marL="457200" indent="-457200">
              <a:spcBef>
                <a:spcPts val="0"/>
              </a:spcBef>
              <a:buAutoNum type="alphaLcParenR"/>
            </a:pPr>
            <a:r>
              <a:rPr lang="en-GB" sz="1800" dirty="0">
                <a:solidFill>
                  <a:schemeClr val="tx2">
                    <a:lumMod val="75000"/>
                  </a:schemeClr>
                </a:solidFill>
              </a:rPr>
              <a:t>Talk to the team leader and suggest that someone goes down the line of customers informing them of the problem and how long it will take to resolve. This will save customers queuing up in case they have no cash on them.</a:t>
            </a:r>
          </a:p>
          <a:p>
            <a:pPr marL="457200" indent="-457200">
              <a:spcBef>
                <a:spcPts val="0"/>
              </a:spcBef>
              <a:buAutoNum type="alphaLcParenR"/>
            </a:pPr>
            <a:r>
              <a:rPr lang="en-GB" sz="1800" dirty="0">
                <a:solidFill>
                  <a:schemeClr val="tx2">
                    <a:lumMod val="75000"/>
                  </a:schemeClr>
                </a:solidFill>
              </a:rPr>
              <a:t>Continue serving customers and apologise about the lack of availability of credit card payment.</a:t>
            </a:r>
          </a:p>
          <a:p>
            <a:pPr marL="457200" indent="-457200">
              <a:spcBef>
                <a:spcPts val="0"/>
              </a:spcBef>
              <a:buAutoNum type="alphaLcParenR"/>
            </a:pPr>
            <a:r>
              <a:rPr lang="en-GB" sz="1800" dirty="0">
                <a:solidFill>
                  <a:schemeClr val="tx2">
                    <a:lumMod val="75000"/>
                  </a:schemeClr>
                </a:solidFill>
              </a:rPr>
              <a:t>Ask the team leader what to do.</a:t>
            </a:r>
          </a:p>
          <a:p>
            <a:pPr marL="457200" indent="-457200">
              <a:spcBef>
                <a:spcPts val="0"/>
              </a:spcBef>
              <a:buAutoNum type="alphaLcParenR"/>
            </a:pPr>
            <a:r>
              <a:rPr lang="en-GB" sz="1800" dirty="0">
                <a:solidFill>
                  <a:schemeClr val="tx2">
                    <a:lumMod val="75000"/>
                  </a:schemeClr>
                </a:solidFill>
              </a:rPr>
              <a:t>Take the opportunity to take your afternoon tea break as it appears that most customers will have to come back later when the system is working again.</a:t>
            </a:r>
          </a:p>
        </p:txBody>
      </p:sp>
      <p:sp>
        <p:nvSpPr>
          <p:cNvPr id="5" name="Text Placeholder 4"/>
          <p:cNvSpPr>
            <a:spLocks noGrp="1"/>
          </p:cNvSpPr>
          <p:nvPr>
            <p:ph type="body" sz="quarter" idx="13"/>
          </p:nvPr>
        </p:nvSpPr>
        <p:spPr>
          <a:xfrm>
            <a:off x="67818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r>
              <a:rPr lang="en-GB" i="1" dirty="0">
                <a:solidFill>
                  <a:schemeClr val="tx2">
                    <a:lumMod val="75000"/>
                  </a:schemeClr>
                </a:solidFill>
              </a:rPr>
              <a:t> </a:t>
            </a:r>
          </a:p>
        </p:txBody>
      </p:sp>
    </p:spTree>
    <p:extLst>
      <p:ext uri="{BB962C8B-B14F-4D97-AF65-F5344CB8AC3E}">
        <p14:creationId xmlns:p14="http://schemas.microsoft.com/office/powerpoint/2010/main" val="2467059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Autofit/>
          </a:bodyPr>
          <a:lstStyle/>
          <a:p>
            <a:r>
              <a:rPr lang="en-GB" sz="2400" dirty="0"/>
              <a:t>Review the following situation and four possible responses. </a:t>
            </a:r>
            <a:br>
              <a:rPr lang="en-GB" sz="2400" dirty="0"/>
            </a:br>
            <a:r>
              <a:rPr lang="en-GB" sz="2400" dirty="0"/>
              <a:t>Indicate which one you believe to be the response to the situation you would be most likely to make. - ANSWER</a:t>
            </a:r>
          </a:p>
        </p:txBody>
      </p:sp>
      <p:sp>
        <p:nvSpPr>
          <p:cNvPr id="4" name="Content Placeholder 3"/>
          <p:cNvSpPr>
            <a:spLocks noGrp="1"/>
          </p:cNvSpPr>
          <p:nvPr>
            <p:ph sz="half" idx="2"/>
          </p:nvPr>
        </p:nvSpPr>
        <p:spPr>
          <a:xfrm>
            <a:off x="304800" y="1676400"/>
            <a:ext cx="8610600" cy="4343400"/>
          </a:xfrm>
        </p:spPr>
        <p:txBody>
          <a:bodyPr>
            <a:noAutofit/>
          </a:bodyPr>
          <a:lstStyle/>
          <a:p>
            <a:pPr marL="0" indent="-457200">
              <a:spcBef>
                <a:spcPts val="0"/>
              </a:spcBef>
              <a:spcAft>
                <a:spcPts val="600"/>
              </a:spcAft>
              <a:buNone/>
            </a:pPr>
            <a:r>
              <a:rPr lang="en-GB" sz="2600" dirty="0">
                <a:solidFill>
                  <a:srgbClr val="00B050"/>
                </a:solidFill>
              </a:rPr>
              <a:t>a) </a:t>
            </a:r>
            <a:r>
              <a:rPr lang="en-GB" sz="2600" dirty="0">
                <a:solidFill>
                  <a:schemeClr val="tx2">
                    <a:lumMod val="75000"/>
                  </a:schemeClr>
                </a:solidFill>
              </a:rPr>
              <a:t>Talk to the team leader and suggest that someone goes down the line of customers informing them of the problem and how long it will take to resolve. This will save customers queuing up in case they have no cash on them.</a:t>
            </a:r>
          </a:p>
          <a:p>
            <a:pPr>
              <a:spcBef>
                <a:spcPts val="0"/>
              </a:spcBef>
              <a:spcAft>
                <a:spcPts val="600"/>
              </a:spcAft>
            </a:pPr>
            <a:endParaRPr lang="en-GB" sz="2600" dirty="0">
              <a:solidFill>
                <a:schemeClr val="tx2">
                  <a:lumMod val="75000"/>
                </a:schemeClr>
              </a:solidFill>
            </a:endParaRPr>
          </a:p>
          <a:p>
            <a:pPr marL="0" indent="0">
              <a:spcBef>
                <a:spcPts val="0"/>
              </a:spcBef>
              <a:spcAft>
                <a:spcPts val="600"/>
              </a:spcAft>
              <a:buNone/>
            </a:pPr>
            <a:r>
              <a:rPr lang="en-GB" sz="2600" dirty="0">
                <a:solidFill>
                  <a:schemeClr val="tx2">
                    <a:lumMod val="75000"/>
                  </a:schemeClr>
                </a:solidFill>
              </a:rPr>
              <a:t>This is the most effective response as there is nothing you can do to solve the IT problem yourself but you can give customers as much information as possible so that they can decide whether to continue queuing up or whether to come back later. Checking with the team leader is also appropriate as he or she may have a different plan and you don’t want to clash. </a:t>
            </a:r>
          </a:p>
        </p:txBody>
      </p:sp>
      <p:sp>
        <p:nvSpPr>
          <p:cNvPr id="5" name="Text Placeholder 4"/>
          <p:cNvSpPr>
            <a:spLocks noGrp="1"/>
          </p:cNvSpPr>
          <p:nvPr>
            <p:ph type="body" sz="quarter" idx="13"/>
          </p:nvPr>
        </p:nvSpPr>
        <p:spPr>
          <a:xfrm>
            <a:off x="6781800" y="6248400"/>
            <a:ext cx="2362200" cy="228600"/>
          </a:xfrm>
        </p:spPr>
        <p:txBody>
          <a:bodyPr/>
          <a:lstStyle/>
          <a:p>
            <a:r>
              <a:rPr lang="en-GB" i="1" dirty="0">
                <a:solidFill>
                  <a:schemeClr val="tx2">
                    <a:lumMod val="75000"/>
                  </a:schemeClr>
                </a:solidFill>
              </a:rPr>
              <a:t>Source: </a:t>
            </a:r>
            <a:r>
              <a:rPr lang="en-GB" i="1" dirty="0">
                <a:solidFill>
                  <a:schemeClr val="tx2">
                    <a:lumMod val="75000"/>
                  </a:schemeClr>
                </a:solidFill>
                <a:hlinkClick r:id="rId3"/>
              </a:rPr>
              <a:t>www.assessmentday.co.uk</a:t>
            </a:r>
            <a:r>
              <a:rPr lang="en-GB" i="1" dirty="0">
                <a:solidFill>
                  <a:schemeClr val="tx2">
                    <a:lumMod val="75000"/>
                  </a:schemeClr>
                </a:solidFill>
              </a:rPr>
              <a:t> </a:t>
            </a:r>
          </a:p>
        </p:txBody>
      </p:sp>
    </p:spTree>
    <p:extLst>
      <p:ext uri="{BB962C8B-B14F-4D97-AF65-F5344CB8AC3E}">
        <p14:creationId xmlns:p14="http://schemas.microsoft.com/office/powerpoint/2010/main" val="1800799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58157-06DC-48E0-A9FC-74A5C11EA679}"/>
              </a:ext>
            </a:extLst>
          </p:cNvPr>
          <p:cNvSpPr>
            <a:spLocks noGrp="1"/>
          </p:cNvSpPr>
          <p:nvPr>
            <p:ph type="title"/>
          </p:nvPr>
        </p:nvSpPr>
        <p:spPr/>
        <p:txBody>
          <a:bodyPr/>
          <a:lstStyle/>
          <a:p>
            <a:r>
              <a:rPr lang="en-GB" dirty="0"/>
              <a:t>Preparing for tests</a:t>
            </a:r>
          </a:p>
        </p:txBody>
      </p:sp>
      <p:sp>
        <p:nvSpPr>
          <p:cNvPr id="3" name="Content Placeholder 2">
            <a:extLst>
              <a:ext uri="{FF2B5EF4-FFF2-40B4-BE49-F238E27FC236}">
                <a16:creationId xmlns:a16="http://schemas.microsoft.com/office/drawing/2014/main" id="{296A69DE-BFD1-4285-B030-102EC393E172}"/>
              </a:ext>
            </a:extLst>
          </p:cNvPr>
          <p:cNvSpPr>
            <a:spLocks noGrp="1"/>
          </p:cNvSpPr>
          <p:nvPr>
            <p:ph idx="1"/>
          </p:nvPr>
        </p:nvSpPr>
        <p:spPr>
          <a:xfrm>
            <a:off x="0" y="1600200"/>
            <a:ext cx="8686800" cy="4525963"/>
          </a:xfrm>
        </p:spPr>
        <p:txBody>
          <a:bodyPr>
            <a:noAutofit/>
          </a:bodyPr>
          <a:lstStyle/>
          <a:p>
            <a:pPr marL="457200">
              <a:spcBef>
                <a:spcPts val="0"/>
              </a:spcBef>
              <a:spcAft>
                <a:spcPts val="2400"/>
              </a:spcAft>
              <a:buFont typeface="Wingdings" panose="05000000000000000000" pitchFamily="2" charset="2"/>
              <a:buChar char="Ø"/>
              <a:defRPr/>
            </a:pPr>
            <a:r>
              <a:rPr lang="en-GB" sz="3200" dirty="0"/>
              <a:t> Research the type of test you have to take </a:t>
            </a:r>
          </a:p>
          <a:p>
            <a:pPr marL="1280160" lvl="1" indent="-342900">
              <a:spcBef>
                <a:spcPts val="0"/>
              </a:spcBef>
              <a:spcAft>
                <a:spcPts val="2400"/>
              </a:spcAft>
              <a:buFont typeface="Wingdings" panose="05000000000000000000" pitchFamily="2" charset="2"/>
              <a:buChar char="Ø"/>
              <a:defRPr/>
            </a:pPr>
            <a:r>
              <a:rPr lang="en-GB" sz="3200" dirty="0"/>
              <a:t>Try an appropriate practice test </a:t>
            </a:r>
          </a:p>
          <a:p>
            <a:pPr marL="2103120" lvl="2" indent="-342900">
              <a:spcBef>
                <a:spcPts val="0"/>
              </a:spcBef>
              <a:spcAft>
                <a:spcPts val="2400"/>
              </a:spcAft>
              <a:buFont typeface="Wingdings" panose="05000000000000000000" pitchFamily="2" charset="2"/>
              <a:buChar char="Ø"/>
              <a:defRPr/>
            </a:pPr>
            <a:r>
              <a:rPr lang="en-GB" sz="3200" dirty="0"/>
              <a:t>Identify any weaknesses &amp; address them</a:t>
            </a:r>
          </a:p>
          <a:p>
            <a:pPr marL="2926080" lvl="3" indent="-342900">
              <a:spcBef>
                <a:spcPts val="0"/>
              </a:spcBef>
              <a:spcAft>
                <a:spcPts val="2400"/>
              </a:spcAft>
              <a:buFont typeface="Wingdings" panose="05000000000000000000" pitchFamily="2" charset="2"/>
              <a:buChar char="Ø"/>
              <a:defRPr/>
            </a:pPr>
            <a:r>
              <a:rPr lang="en-GB" sz="3200" dirty="0"/>
              <a:t>Take a practice test again</a:t>
            </a:r>
          </a:p>
          <a:p>
            <a:pPr marL="3749040" lvl="4" indent="-342900">
              <a:spcBef>
                <a:spcPts val="0"/>
              </a:spcBef>
              <a:spcAft>
                <a:spcPts val="2400"/>
              </a:spcAft>
              <a:buFont typeface="Wingdings" panose="05000000000000000000" pitchFamily="2" charset="2"/>
              <a:buChar char="Ø"/>
              <a:defRPr/>
            </a:pPr>
            <a:r>
              <a:rPr lang="en-GB" sz="3200" dirty="0"/>
              <a:t>Have you improved?</a:t>
            </a:r>
          </a:p>
        </p:txBody>
      </p:sp>
    </p:spTree>
    <p:extLst>
      <p:ext uri="{BB962C8B-B14F-4D97-AF65-F5344CB8AC3E}">
        <p14:creationId xmlns:p14="http://schemas.microsoft.com/office/powerpoint/2010/main" val="3044267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5EBB6-FF9C-43B4-813F-5B219BD1EE5E}"/>
              </a:ext>
            </a:extLst>
          </p:cNvPr>
          <p:cNvSpPr>
            <a:spLocks noGrp="1"/>
          </p:cNvSpPr>
          <p:nvPr>
            <p:ph type="title"/>
          </p:nvPr>
        </p:nvSpPr>
        <p:spPr>
          <a:solidFill>
            <a:schemeClr val="tx2">
              <a:lumMod val="75000"/>
            </a:schemeClr>
          </a:solidFill>
        </p:spPr>
        <p:txBody>
          <a:bodyPr/>
          <a:lstStyle/>
          <a:p>
            <a:r>
              <a:rPr lang="en-GB" dirty="0"/>
              <a:t>Current innovations in recruitment</a:t>
            </a:r>
          </a:p>
        </p:txBody>
      </p:sp>
      <p:sp>
        <p:nvSpPr>
          <p:cNvPr id="3" name="Content Placeholder 2">
            <a:extLst>
              <a:ext uri="{FF2B5EF4-FFF2-40B4-BE49-F238E27FC236}">
                <a16:creationId xmlns:a16="http://schemas.microsoft.com/office/drawing/2014/main" id="{2EE57F49-A075-43A2-AA8B-DC8868E0470F}"/>
              </a:ext>
            </a:extLst>
          </p:cNvPr>
          <p:cNvSpPr>
            <a:spLocks noGrp="1"/>
          </p:cNvSpPr>
          <p:nvPr>
            <p:ph idx="1"/>
          </p:nvPr>
        </p:nvSpPr>
        <p:spPr/>
        <p:txBody>
          <a:bodyPr>
            <a:normAutofit/>
          </a:bodyPr>
          <a:lstStyle/>
          <a:p>
            <a:pPr marL="0" indent="0">
              <a:lnSpc>
                <a:spcPct val="90000"/>
              </a:lnSpc>
              <a:spcAft>
                <a:spcPts val="1800"/>
              </a:spcAft>
              <a:buNone/>
            </a:pPr>
            <a:r>
              <a:rPr lang="en-GB" sz="3000" dirty="0"/>
              <a:t>Some of the large organisations in the UK that recruit students and graduates to internships, placements or graduate schemes are using new methods of assessment during selection e.g.</a:t>
            </a:r>
          </a:p>
          <a:p>
            <a:pPr>
              <a:lnSpc>
                <a:spcPct val="90000"/>
              </a:lnSpc>
              <a:spcBef>
                <a:spcPts val="0"/>
              </a:spcBef>
              <a:spcAft>
                <a:spcPts val="1200"/>
              </a:spcAft>
            </a:pPr>
            <a:r>
              <a:rPr lang="en-GB" sz="3000" dirty="0"/>
              <a:t>Online games &amp; videos mirroring typical work scenarios &amp; requiring decisions</a:t>
            </a:r>
          </a:p>
          <a:p>
            <a:pPr>
              <a:lnSpc>
                <a:spcPct val="90000"/>
              </a:lnSpc>
              <a:spcBef>
                <a:spcPts val="0"/>
              </a:spcBef>
              <a:spcAft>
                <a:spcPts val="1200"/>
              </a:spcAft>
            </a:pPr>
            <a:r>
              <a:rPr lang="en-GB" sz="3000" dirty="0"/>
              <a:t>Video interviews recorded online by the applicants &amp; reviewed by the recruiter</a:t>
            </a:r>
          </a:p>
        </p:txBody>
      </p:sp>
    </p:spTree>
    <p:extLst>
      <p:ext uri="{BB962C8B-B14F-4D97-AF65-F5344CB8AC3E}">
        <p14:creationId xmlns:p14="http://schemas.microsoft.com/office/powerpoint/2010/main" val="338192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Preparing for tests – ability tests</a:t>
            </a:r>
          </a:p>
        </p:txBody>
      </p:sp>
      <p:sp>
        <p:nvSpPr>
          <p:cNvPr id="3" name="Content Placeholder 2"/>
          <p:cNvSpPr>
            <a:spLocks noGrp="1"/>
          </p:cNvSpPr>
          <p:nvPr>
            <p:ph idx="1"/>
          </p:nvPr>
        </p:nvSpPr>
        <p:spPr>
          <a:xfrm>
            <a:off x="381000" y="1447800"/>
            <a:ext cx="8686800" cy="4525963"/>
          </a:xfrm>
        </p:spPr>
        <p:txBody>
          <a:bodyPr>
            <a:noAutofit/>
          </a:bodyPr>
          <a:lstStyle/>
          <a:p>
            <a:pPr marL="0" indent="0">
              <a:spcBef>
                <a:spcPts val="0"/>
              </a:spcBef>
              <a:buNone/>
            </a:pPr>
            <a:r>
              <a:rPr lang="en-GB" sz="2600" b="1" dirty="0"/>
              <a:t>Q: </a:t>
            </a:r>
            <a:r>
              <a:rPr lang="en-GB" sz="2600" i="1" dirty="0"/>
              <a:t>Not answering many questions but getting most or all    </a:t>
            </a:r>
          </a:p>
          <a:p>
            <a:pPr marL="0" indent="0">
              <a:spcBef>
                <a:spcPts val="0"/>
              </a:spcBef>
              <a:buNone/>
            </a:pPr>
            <a:r>
              <a:rPr lang="en-GB" sz="2600" i="1" dirty="0"/>
              <a:t>     answers correct?  </a:t>
            </a:r>
          </a:p>
          <a:p>
            <a:pPr marL="0" indent="0">
              <a:spcBef>
                <a:spcPts val="0"/>
              </a:spcBef>
              <a:buNone/>
            </a:pPr>
            <a:r>
              <a:rPr lang="en-GB" sz="2600" b="1" dirty="0"/>
              <a:t>A: </a:t>
            </a:r>
            <a:r>
              <a:rPr lang="en-GB" sz="2600" dirty="0"/>
              <a:t>Take more practice tests and focus on increasing your speed. </a:t>
            </a:r>
          </a:p>
          <a:p>
            <a:pPr marL="0" indent="0">
              <a:spcBef>
                <a:spcPts val="0"/>
              </a:spcBef>
              <a:buNone/>
            </a:pPr>
            <a:endParaRPr lang="en-GB" sz="2600" dirty="0"/>
          </a:p>
          <a:p>
            <a:pPr marL="0" indent="0">
              <a:spcBef>
                <a:spcPts val="0"/>
              </a:spcBef>
              <a:buNone/>
            </a:pPr>
            <a:r>
              <a:rPr lang="en-GB" sz="2600" b="1" dirty="0"/>
              <a:t>Q: </a:t>
            </a:r>
            <a:r>
              <a:rPr lang="en-GB" sz="2600" i="1" dirty="0"/>
              <a:t>Answering most or all of the questions but getting a low </a:t>
            </a:r>
          </a:p>
          <a:p>
            <a:pPr marL="0" indent="0">
              <a:spcBef>
                <a:spcPts val="0"/>
              </a:spcBef>
              <a:buNone/>
            </a:pPr>
            <a:r>
              <a:rPr lang="en-GB" sz="2600" i="1" dirty="0"/>
              <a:t>     score? </a:t>
            </a:r>
          </a:p>
          <a:p>
            <a:pPr marL="0" indent="0">
              <a:spcBef>
                <a:spcPts val="0"/>
              </a:spcBef>
              <a:buNone/>
            </a:pPr>
            <a:r>
              <a:rPr lang="en-GB" sz="2600" b="1" dirty="0"/>
              <a:t>A: </a:t>
            </a:r>
            <a:r>
              <a:rPr lang="en-GB" sz="2600" dirty="0"/>
              <a:t>Work on your accuracy e.g. check your answers </a:t>
            </a:r>
          </a:p>
          <a:p>
            <a:pPr marL="0" indent="0">
              <a:spcBef>
                <a:spcPts val="0"/>
              </a:spcBef>
              <a:buNone/>
            </a:pPr>
            <a:endParaRPr lang="en-GB" sz="2600" dirty="0"/>
          </a:p>
          <a:p>
            <a:pPr marL="0" indent="0">
              <a:spcBef>
                <a:spcPts val="0"/>
              </a:spcBef>
              <a:buNone/>
            </a:pPr>
            <a:r>
              <a:rPr lang="en-GB" sz="2600" b="1" dirty="0"/>
              <a:t>Q: </a:t>
            </a:r>
            <a:r>
              <a:rPr lang="en-GB" sz="2600" i="1" dirty="0"/>
              <a:t>Lacking knowledge/skills?</a:t>
            </a:r>
          </a:p>
          <a:p>
            <a:pPr marL="0" indent="0">
              <a:spcBef>
                <a:spcPts val="0"/>
              </a:spcBef>
              <a:buNone/>
            </a:pPr>
            <a:r>
              <a:rPr lang="en-GB" sz="2600" b="1" dirty="0"/>
              <a:t>A:  </a:t>
            </a:r>
            <a:r>
              <a:rPr lang="en-GB" sz="2600" dirty="0"/>
              <a:t>Refresh your skills e.g. revise basic maths (ratios,        </a:t>
            </a:r>
          </a:p>
          <a:p>
            <a:pPr marL="0" indent="0">
              <a:spcBef>
                <a:spcPts val="0"/>
              </a:spcBef>
              <a:buNone/>
            </a:pPr>
            <a:r>
              <a:rPr lang="en-GB" sz="2600" dirty="0"/>
              <a:t>      percentages and fractions are commonly used), learn  </a:t>
            </a:r>
          </a:p>
          <a:p>
            <a:pPr marL="0" indent="0">
              <a:spcBef>
                <a:spcPts val="0"/>
              </a:spcBef>
              <a:buNone/>
            </a:pPr>
            <a:r>
              <a:rPr lang="en-GB" sz="2600" dirty="0"/>
              <a:t>      scanning techniques to extract key information from text. </a:t>
            </a:r>
          </a:p>
        </p:txBody>
      </p:sp>
    </p:spTree>
    <p:extLst>
      <p:ext uri="{BB962C8B-B14F-4D97-AF65-F5344CB8AC3E}">
        <p14:creationId xmlns:p14="http://schemas.microsoft.com/office/powerpoint/2010/main" val="66732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066800"/>
          </a:xfrm>
        </p:spPr>
        <p:txBody>
          <a:bodyPr>
            <a:noAutofit/>
          </a:bodyPr>
          <a:lstStyle/>
          <a:p>
            <a:r>
              <a:rPr lang="en-GB" dirty="0"/>
              <a:t>Identifying weaknesses </a:t>
            </a:r>
            <a:br>
              <a:rPr lang="en-GB" dirty="0"/>
            </a:br>
            <a:r>
              <a:rPr lang="en-GB" dirty="0"/>
              <a:t>		– Situational Judgement Tests</a:t>
            </a:r>
          </a:p>
        </p:txBody>
      </p:sp>
      <p:sp>
        <p:nvSpPr>
          <p:cNvPr id="3" name="Content Placeholder 2"/>
          <p:cNvSpPr>
            <a:spLocks noGrp="1"/>
          </p:cNvSpPr>
          <p:nvPr>
            <p:ph idx="1"/>
          </p:nvPr>
        </p:nvSpPr>
        <p:spPr/>
        <p:txBody>
          <a:bodyPr>
            <a:normAutofit/>
          </a:bodyPr>
          <a:lstStyle/>
          <a:p>
            <a:pPr marL="0" indent="0">
              <a:spcAft>
                <a:spcPts val="1800"/>
              </a:spcAft>
              <a:buNone/>
            </a:pPr>
            <a:r>
              <a:rPr lang="en-GB" b="1" dirty="0"/>
              <a:t>Q:</a:t>
            </a:r>
            <a:r>
              <a:rPr lang="en-GB" dirty="0"/>
              <a:t> </a:t>
            </a:r>
            <a:r>
              <a:rPr lang="en-GB" i="1" dirty="0"/>
              <a:t>Low score?</a:t>
            </a:r>
            <a:r>
              <a:rPr lang="en-GB" dirty="0"/>
              <a:t>  </a:t>
            </a:r>
          </a:p>
          <a:p>
            <a:pPr marL="0" indent="0">
              <a:buNone/>
            </a:pPr>
            <a:r>
              <a:rPr lang="en-GB" b="1" dirty="0"/>
              <a:t>A:</a:t>
            </a:r>
          </a:p>
          <a:p>
            <a:pPr marL="914400" lvl="1" indent="-457200">
              <a:buFont typeface="Arial" panose="020B0604020202020204" pitchFamily="34" charset="0"/>
              <a:buChar char="•"/>
            </a:pPr>
            <a:r>
              <a:rPr lang="en-GB" sz="2800" dirty="0"/>
              <a:t>Use only the information provided in the question.</a:t>
            </a:r>
          </a:p>
          <a:p>
            <a:pPr marL="914400" lvl="1" indent="-457200">
              <a:buFont typeface="Arial" panose="020B0604020202020204" pitchFamily="34" charset="0"/>
              <a:buChar char="•"/>
            </a:pPr>
            <a:r>
              <a:rPr lang="en-GB" sz="2800" dirty="0"/>
              <a:t>Read the question and information carefully before answering.</a:t>
            </a:r>
          </a:p>
          <a:p>
            <a:pPr marL="914400" lvl="1" indent="-457200">
              <a:buFont typeface="Arial" panose="020B0604020202020204" pitchFamily="34" charset="0"/>
              <a:buChar char="•"/>
            </a:pPr>
            <a:r>
              <a:rPr lang="en-GB" sz="2800" dirty="0"/>
              <a:t>Ensure you know the competencies required for success in the job.  </a:t>
            </a:r>
          </a:p>
        </p:txBody>
      </p:sp>
    </p:spTree>
    <p:extLst>
      <p:ext uri="{BB962C8B-B14F-4D97-AF65-F5344CB8AC3E}">
        <p14:creationId xmlns:p14="http://schemas.microsoft.com/office/powerpoint/2010/main" val="1617069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Understanding Personality Questionnaires</a:t>
            </a:r>
          </a:p>
        </p:txBody>
      </p:sp>
      <p:sp>
        <p:nvSpPr>
          <p:cNvPr id="3" name="Content Placeholder 2"/>
          <p:cNvSpPr>
            <a:spLocks noGrp="1"/>
          </p:cNvSpPr>
          <p:nvPr>
            <p:ph idx="1"/>
          </p:nvPr>
        </p:nvSpPr>
        <p:spPr/>
        <p:txBody>
          <a:bodyPr/>
          <a:lstStyle/>
          <a:p>
            <a:pPr marL="457200" indent="-457200">
              <a:spcAft>
                <a:spcPts val="1800"/>
              </a:spcAft>
            </a:pPr>
            <a:r>
              <a:rPr lang="en-GB" dirty="0"/>
              <a:t>These are not tests</a:t>
            </a:r>
          </a:p>
          <a:p>
            <a:pPr marL="457200" indent="-457200">
              <a:spcAft>
                <a:spcPts val="1800"/>
              </a:spcAft>
            </a:pPr>
            <a:r>
              <a:rPr lang="en-GB" dirty="0"/>
              <a:t>It is less likely that there are ‘right’ or ‘wrong’ answers </a:t>
            </a:r>
          </a:p>
          <a:p>
            <a:pPr marL="457200" indent="-457200">
              <a:spcAft>
                <a:spcPts val="1800"/>
              </a:spcAft>
            </a:pPr>
            <a:r>
              <a:rPr lang="en-GB" dirty="0"/>
              <a:t>Answering honestly is usually recommended</a:t>
            </a:r>
          </a:p>
          <a:p>
            <a:pPr marL="457200" indent="-457200">
              <a:spcAft>
                <a:spcPts val="1800"/>
              </a:spcAft>
            </a:pPr>
            <a:r>
              <a:rPr lang="en-GB" dirty="0"/>
              <a:t>Follow the instructions</a:t>
            </a:r>
          </a:p>
        </p:txBody>
      </p:sp>
    </p:spTree>
    <p:extLst>
      <p:ext uri="{BB962C8B-B14F-4D97-AF65-F5344CB8AC3E}">
        <p14:creationId xmlns:p14="http://schemas.microsoft.com/office/powerpoint/2010/main" val="2292147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General Practice Test Sites </a:t>
            </a:r>
          </a:p>
        </p:txBody>
      </p:sp>
      <p:sp>
        <p:nvSpPr>
          <p:cNvPr id="3" name="Content Placeholder 2"/>
          <p:cNvSpPr>
            <a:spLocks noGrp="1"/>
          </p:cNvSpPr>
          <p:nvPr>
            <p:ph idx="1"/>
          </p:nvPr>
        </p:nvSpPr>
        <p:spPr/>
        <p:txBody>
          <a:bodyPr>
            <a:normAutofit/>
          </a:bodyPr>
          <a:lstStyle/>
          <a:p>
            <a:pPr marL="0" indent="0">
              <a:spcAft>
                <a:spcPts val="1200"/>
              </a:spcAft>
              <a:buNone/>
            </a:pPr>
            <a:r>
              <a:rPr lang="en-GB" sz="3000" dirty="0">
                <a:hlinkClick r:id="rId3"/>
              </a:rPr>
              <a:t>www.assessmentday.co.uk</a:t>
            </a:r>
            <a:endParaRPr lang="en-GB" sz="3000" dirty="0"/>
          </a:p>
          <a:p>
            <a:pPr marL="0" indent="0">
              <a:spcAft>
                <a:spcPts val="2400"/>
              </a:spcAft>
              <a:buNone/>
            </a:pPr>
            <a:r>
              <a:rPr lang="en-GB" sz="3000" dirty="0">
                <a:hlinkClick r:id="rId4"/>
              </a:rPr>
              <a:t>www.graduatesfirst.com</a:t>
            </a:r>
            <a:r>
              <a:rPr lang="en-GB" sz="3000" dirty="0"/>
              <a:t> </a:t>
            </a:r>
          </a:p>
          <a:p>
            <a:r>
              <a:rPr lang="en-GB" sz="3000" dirty="0"/>
              <a:t>Answers are provided after taking each test, so you can analyse where you are going wrong.</a:t>
            </a:r>
          </a:p>
          <a:p>
            <a:r>
              <a:rPr lang="en-GB" sz="3000" dirty="0"/>
              <a:t>Tips and advice are also provided.</a:t>
            </a:r>
          </a:p>
          <a:p>
            <a:r>
              <a:rPr lang="en-GB" sz="3000" dirty="0"/>
              <a:t>Both sites include practice tests of non-verbal reasoning</a:t>
            </a:r>
          </a:p>
        </p:txBody>
      </p:sp>
    </p:spTree>
    <p:extLst>
      <p:ext uri="{BB962C8B-B14F-4D97-AF65-F5344CB8AC3E}">
        <p14:creationId xmlns:p14="http://schemas.microsoft.com/office/powerpoint/2010/main" val="4229078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Practice Tests Offered by Test Producers </a:t>
            </a:r>
          </a:p>
        </p:txBody>
      </p:sp>
      <p:sp>
        <p:nvSpPr>
          <p:cNvPr id="3" name="Content Placeholder 2"/>
          <p:cNvSpPr>
            <a:spLocks noGrp="1"/>
          </p:cNvSpPr>
          <p:nvPr>
            <p:ph idx="1"/>
          </p:nvPr>
        </p:nvSpPr>
        <p:spPr>
          <a:xfrm>
            <a:off x="457200" y="1600200"/>
            <a:ext cx="8229600" cy="4724400"/>
          </a:xfrm>
        </p:spPr>
        <p:txBody>
          <a:bodyPr>
            <a:normAutofit fontScale="70000" lnSpcReduction="20000"/>
          </a:bodyPr>
          <a:lstStyle/>
          <a:p>
            <a:pPr marL="0" indent="0">
              <a:lnSpc>
                <a:spcPct val="120000"/>
              </a:lnSpc>
              <a:spcBef>
                <a:spcPts val="0"/>
              </a:spcBef>
              <a:buNone/>
            </a:pPr>
            <a:r>
              <a:rPr lang="en-GB" dirty="0"/>
              <a:t>CEB Gartner (SHL) </a:t>
            </a:r>
          </a:p>
          <a:p>
            <a:pPr marL="0" indent="0">
              <a:lnSpc>
                <a:spcPct val="120000"/>
              </a:lnSpc>
              <a:spcBef>
                <a:spcPts val="0"/>
              </a:spcBef>
              <a:spcAft>
                <a:spcPts val="1200"/>
              </a:spcAft>
              <a:buNone/>
            </a:pPr>
            <a:r>
              <a:rPr lang="en-GB" dirty="0">
                <a:hlinkClick r:id="rId3"/>
              </a:rPr>
              <a:t>https://www.cebglobal.com/shldirect/en/practice-tests</a:t>
            </a:r>
            <a:r>
              <a:rPr lang="en-GB" dirty="0"/>
              <a:t> </a:t>
            </a:r>
          </a:p>
          <a:p>
            <a:pPr marL="0" indent="0">
              <a:lnSpc>
                <a:spcPct val="120000"/>
              </a:lnSpc>
              <a:spcBef>
                <a:spcPts val="0"/>
              </a:spcBef>
              <a:buNone/>
            </a:pPr>
            <a:r>
              <a:rPr lang="en-GB" dirty="0" err="1"/>
              <a:t>Cubiks</a:t>
            </a:r>
            <a:endParaRPr lang="en-GB" dirty="0"/>
          </a:p>
          <a:p>
            <a:pPr marL="0" indent="0">
              <a:lnSpc>
                <a:spcPct val="120000"/>
              </a:lnSpc>
              <a:spcBef>
                <a:spcPts val="0"/>
              </a:spcBef>
              <a:spcAft>
                <a:spcPts val="1200"/>
              </a:spcAft>
              <a:buNone/>
            </a:pPr>
            <a:r>
              <a:rPr lang="en-GB" dirty="0">
                <a:hlinkClick r:id="rId4"/>
              </a:rPr>
              <a:t>https://practicetests.cubiks.com/</a:t>
            </a:r>
            <a:r>
              <a:rPr lang="en-GB" dirty="0"/>
              <a:t> </a:t>
            </a:r>
          </a:p>
          <a:p>
            <a:pPr marL="0" indent="0">
              <a:lnSpc>
                <a:spcPct val="120000"/>
              </a:lnSpc>
              <a:spcBef>
                <a:spcPts val="0"/>
              </a:spcBef>
              <a:buNone/>
            </a:pPr>
            <a:r>
              <a:rPr lang="en-GB" dirty="0" err="1"/>
              <a:t>Talentlens</a:t>
            </a:r>
            <a:r>
              <a:rPr lang="en-GB" dirty="0"/>
              <a:t> (Pearson)</a:t>
            </a:r>
          </a:p>
          <a:p>
            <a:pPr marL="0" indent="0">
              <a:lnSpc>
                <a:spcPct val="120000"/>
              </a:lnSpc>
              <a:spcBef>
                <a:spcPts val="0"/>
              </a:spcBef>
              <a:spcAft>
                <a:spcPts val="1200"/>
              </a:spcAft>
              <a:buNone/>
            </a:pPr>
            <a:r>
              <a:rPr lang="en-GB" dirty="0">
                <a:hlinkClick r:id="rId5"/>
              </a:rPr>
              <a:t>https://www.talentlens.co.uk/practice-aptitude</a:t>
            </a:r>
            <a:r>
              <a:rPr lang="en-GB" dirty="0"/>
              <a:t> </a:t>
            </a:r>
          </a:p>
          <a:p>
            <a:pPr marL="0" indent="0">
              <a:lnSpc>
                <a:spcPct val="120000"/>
              </a:lnSpc>
              <a:spcBef>
                <a:spcPts val="0"/>
              </a:spcBef>
              <a:buNone/>
            </a:pPr>
            <a:r>
              <a:rPr lang="en-GB" dirty="0"/>
              <a:t>Saville Assessment</a:t>
            </a:r>
          </a:p>
          <a:p>
            <a:pPr marL="0" indent="0">
              <a:lnSpc>
                <a:spcPct val="120000"/>
              </a:lnSpc>
              <a:spcBef>
                <a:spcPts val="0"/>
              </a:spcBef>
              <a:spcAft>
                <a:spcPts val="1200"/>
              </a:spcAft>
              <a:buNone/>
            </a:pPr>
            <a:r>
              <a:rPr lang="en-GB" dirty="0">
                <a:hlinkClick r:id="rId6"/>
              </a:rPr>
              <a:t>https://www.savilleassessment.com/PracticeTests</a:t>
            </a:r>
            <a:r>
              <a:rPr lang="en-GB" dirty="0"/>
              <a:t> </a:t>
            </a:r>
          </a:p>
          <a:p>
            <a:pPr marL="0" indent="0">
              <a:lnSpc>
                <a:spcPct val="120000"/>
              </a:lnSpc>
              <a:spcBef>
                <a:spcPts val="0"/>
              </a:spcBef>
              <a:buNone/>
            </a:pPr>
            <a:r>
              <a:rPr lang="en-GB" dirty="0" err="1"/>
              <a:t>TalentQ</a:t>
            </a:r>
            <a:endParaRPr lang="en-GB" dirty="0"/>
          </a:p>
          <a:p>
            <a:pPr marL="0" indent="0">
              <a:lnSpc>
                <a:spcPct val="120000"/>
              </a:lnSpc>
              <a:spcBef>
                <a:spcPts val="0"/>
              </a:spcBef>
              <a:spcAft>
                <a:spcPts val="1200"/>
              </a:spcAft>
              <a:buNone/>
            </a:pPr>
            <a:r>
              <a:rPr lang="en-GB" dirty="0">
                <a:hlinkClick r:id="rId7"/>
              </a:rPr>
              <a:t>https://www.trytalentq.com/</a:t>
            </a:r>
            <a:r>
              <a:rPr lang="en-GB" dirty="0"/>
              <a:t> </a:t>
            </a:r>
          </a:p>
          <a:p>
            <a:pPr marL="0" indent="0">
              <a:lnSpc>
                <a:spcPct val="120000"/>
              </a:lnSpc>
              <a:spcBef>
                <a:spcPts val="0"/>
              </a:spcBef>
              <a:buNone/>
            </a:pPr>
            <a:r>
              <a:rPr lang="en-GB" dirty="0"/>
              <a:t>Capp</a:t>
            </a:r>
          </a:p>
          <a:p>
            <a:pPr marL="0" indent="0">
              <a:lnSpc>
                <a:spcPct val="120000"/>
              </a:lnSpc>
              <a:spcBef>
                <a:spcPts val="0"/>
              </a:spcBef>
              <a:spcAft>
                <a:spcPts val="1200"/>
              </a:spcAft>
              <a:buNone/>
            </a:pPr>
            <a:r>
              <a:rPr lang="en-GB" dirty="0">
                <a:hlinkClick r:id="rId8"/>
              </a:rPr>
              <a:t>http://practice.cappassessments.com/</a:t>
            </a:r>
            <a:r>
              <a:rPr lang="en-GB" dirty="0"/>
              <a:t> </a:t>
            </a:r>
          </a:p>
        </p:txBody>
      </p:sp>
      <p:sp>
        <p:nvSpPr>
          <p:cNvPr id="4" name="Rectangular Callout 3"/>
          <p:cNvSpPr/>
          <p:nvPr/>
        </p:nvSpPr>
        <p:spPr>
          <a:xfrm>
            <a:off x="6858000" y="2971800"/>
            <a:ext cx="1981200" cy="1828800"/>
          </a:xfrm>
          <a:prstGeom prst="wedgeRect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 may have to register &amp; create a password before taking a practice test</a:t>
            </a:r>
          </a:p>
        </p:txBody>
      </p:sp>
    </p:spTree>
    <p:extLst>
      <p:ext uri="{BB962C8B-B14F-4D97-AF65-F5344CB8AC3E}">
        <p14:creationId xmlns:p14="http://schemas.microsoft.com/office/powerpoint/2010/main" val="3800104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Sources  of Support in Your University </a:t>
            </a:r>
          </a:p>
        </p:txBody>
      </p:sp>
      <p:sp>
        <p:nvSpPr>
          <p:cNvPr id="3" name="Content Placeholder 2"/>
          <p:cNvSpPr>
            <a:spLocks noGrp="1"/>
          </p:cNvSpPr>
          <p:nvPr>
            <p:ph idx="1"/>
          </p:nvPr>
        </p:nvSpPr>
        <p:spPr/>
        <p:txBody>
          <a:bodyPr>
            <a:normAutofit fontScale="85000" lnSpcReduction="10000"/>
          </a:bodyPr>
          <a:lstStyle/>
          <a:p>
            <a:pPr marL="0" indent="0">
              <a:spcBef>
                <a:spcPts val="0"/>
              </a:spcBef>
              <a:spcAft>
                <a:spcPts val="1800"/>
              </a:spcAft>
            </a:pPr>
            <a:r>
              <a:rPr lang="en-GB" sz="3600" dirty="0"/>
              <a:t> Maths support service </a:t>
            </a:r>
          </a:p>
          <a:p>
            <a:pPr marL="0" indent="0">
              <a:spcBef>
                <a:spcPts val="0"/>
              </a:spcBef>
              <a:spcAft>
                <a:spcPts val="1800"/>
              </a:spcAft>
            </a:pPr>
            <a:r>
              <a:rPr lang="en-GB" sz="3600" dirty="0"/>
              <a:t>  English language support service</a:t>
            </a:r>
          </a:p>
          <a:p>
            <a:pPr marL="0" indent="0">
              <a:spcBef>
                <a:spcPts val="0"/>
              </a:spcBef>
              <a:spcAft>
                <a:spcPts val="1200"/>
              </a:spcAft>
            </a:pPr>
            <a:r>
              <a:rPr lang="en-GB" sz="3600" dirty="0"/>
              <a:t>  Your careers service might offer:</a:t>
            </a:r>
            <a:endParaRPr lang="en-GB" sz="3200" dirty="0"/>
          </a:p>
          <a:p>
            <a:pPr>
              <a:spcBef>
                <a:spcPts val="0"/>
              </a:spcBef>
              <a:spcAft>
                <a:spcPts val="1200"/>
              </a:spcAft>
              <a:buNone/>
            </a:pPr>
            <a:r>
              <a:rPr lang="en-GB" sz="3600" dirty="0"/>
              <a:t>	- </a:t>
            </a:r>
            <a:r>
              <a:rPr lang="en-GB" sz="3200" dirty="0"/>
              <a:t>Information about taking tests on their websites</a:t>
            </a:r>
          </a:p>
          <a:p>
            <a:pPr>
              <a:spcBef>
                <a:spcPts val="0"/>
              </a:spcBef>
              <a:spcAft>
                <a:spcPts val="1200"/>
              </a:spcAft>
              <a:buNone/>
            </a:pPr>
            <a:r>
              <a:rPr lang="en-GB" sz="3200" dirty="0"/>
              <a:t>	- Opportunities to practise tests and receive feedback</a:t>
            </a:r>
          </a:p>
          <a:p>
            <a:pPr>
              <a:spcBef>
                <a:spcPts val="0"/>
              </a:spcBef>
              <a:spcAft>
                <a:spcPts val="1200"/>
              </a:spcAft>
              <a:buNone/>
            </a:pPr>
            <a:r>
              <a:rPr lang="en-GB" sz="3200" dirty="0"/>
              <a:t>	- Discussion with an adviser to address your concerns </a:t>
            </a:r>
          </a:p>
          <a:p>
            <a:pPr>
              <a:spcBef>
                <a:spcPts val="0"/>
              </a:spcBef>
              <a:spcAft>
                <a:spcPts val="1200"/>
              </a:spcAft>
              <a:buNone/>
            </a:pPr>
            <a:r>
              <a:rPr lang="en-GB" sz="3200" dirty="0"/>
              <a:t>	- Links to websites with practice tests</a:t>
            </a:r>
            <a:endParaRPr lang="en-GB" sz="3600" dirty="0"/>
          </a:p>
        </p:txBody>
      </p:sp>
    </p:spTree>
    <p:extLst>
      <p:ext uri="{BB962C8B-B14F-4D97-AF65-F5344CB8AC3E}">
        <p14:creationId xmlns:p14="http://schemas.microsoft.com/office/powerpoint/2010/main" val="3999198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Other Useful Resources  </a:t>
            </a:r>
          </a:p>
        </p:txBody>
      </p:sp>
      <p:sp>
        <p:nvSpPr>
          <p:cNvPr id="3" name="Content Placeholder 2"/>
          <p:cNvSpPr>
            <a:spLocks noGrp="1"/>
          </p:cNvSpPr>
          <p:nvPr>
            <p:ph idx="1"/>
          </p:nvPr>
        </p:nvSpPr>
        <p:spPr/>
        <p:txBody>
          <a:bodyPr>
            <a:normAutofit fontScale="85000" lnSpcReduction="10000"/>
          </a:bodyPr>
          <a:lstStyle/>
          <a:p>
            <a:r>
              <a:rPr lang="en-GB" sz="3600" dirty="0"/>
              <a:t>Online courses e.g.</a:t>
            </a:r>
          </a:p>
          <a:p>
            <a:pPr>
              <a:buNone/>
            </a:pPr>
            <a:r>
              <a:rPr lang="en-GB" sz="3200" dirty="0">
                <a:hlinkClick r:id="rId3"/>
              </a:rPr>
              <a:t>https://www.futurelearn.com/courses/numeracy-skills</a:t>
            </a:r>
            <a:r>
              <a:rPr lang="en-GB" sz="3200" dirty="0"/>
              <a:t> </a:t>
            </a:r>
          </a:p>
          <a:p>
            <a:pPr>
              <a:buNone/>
            </a:pPr>
            <a:r>
              <a:rPr lang="en-GB" sz="3200" dirty="0">
                <a:hlinkClick r:id="rId4"/>
              </a:rPr>
              <a:t>https://www.futurelearn.com/courses/workplace-english</a:t>
            </a:r>
            <a:r>
              <a:rPr lang="en-GB" sz="3200" dirty="0"/>
              <a:t> </a:t>
            </a:r>
          </a:p>
          <a:p>
            <a:pPr>
              <a:buNone/>
            </a:pPr>
            <a:r>
              <a:rPr lang="en-GB" sz="3200" dirty="0">
                <a:hlinkClick r:id="rId5"/>
              </a:rPr>
              <a:t>https://www.futurelearn.com/courses/logical-and-critical-thinking</a:t>
            </a:r>
            <a:endParaRPr lang="en-GB" sz="3200" dirty="0"/>
          </a:p>
          <a:p>
            <a:pPr>
              <a:buNone/>
            </a:pPr>
            <a:endParaRPr lang="en-GB" sz="3200" dirty="0"/>
          </a:p>
          <a:p>
            <a:r>
              <a:rPr lang="en-GB" sz="3600" dirty="0"/>
              <a:t>Books e.g</a:t>
            </a:r>
            <a:r>
              <a:rPr lang="en-GB" sz="3200" dirty="0"/>
              <a:t>. </a:t>
            </a:r>
          </a:p>
          <a:p>
            <a:pPr>
              <a:buNone/>
            </a:pPr>
            <a:r>
              <a:rPr lang="en-GB" sz="3200" dirty="0"/>
              <a:t>‘How to Pass Graduate Psychometric Tests’ M Byron</a:t>
            </a:r>
          </a:p>
          <a:p>
            <a:pPr>
              <a:buNone/>
            </a:pPr>
            <a:r>
              <a:rPr lang="en-GB" sz="3200" dirty="0"/>
              <a:t>‘How to Pass Diagrammatic Reasoning Tests’ M Byron</a:t>
            </a:r>
            <a:endParaRPr lang="en-GB" sz="3600" dirty="0"/>
          </a:p>
        </p:txBody>
      </p:sp>
    </p:spTree>
    <p:extLst>
      <p:ext uri="{BB962C8B-B14F-4D97-AF65-F5344CB8AC3E}">
        <p14:creationId xmlns:p14="http://schemas.microsoft.com/office/powerpoint/2010/main" val="27390201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FFFF"/>
                </a:solidFill>
                <a:latin typeface="Calibri" panose="020F0502020204030204" pitchFamily="34" charset="0"/>
              </a:rPr>
              <a:t>Thank you</a:t>
            </a:r>
            <a:endParaRPr lang="en-GB" dirty="0"/>
          </a:p>
        </p:txBody>
      </p:sp>
      <p:sp>
        <p:nvSpPr>
          <p:cNvPr id="3" name="Content Placeholder 2"/>
          <p:cNvSpPr>
            <a:spLocks noGrp="1"/>
          </p:cNvSpPr>
          <p:nvPr>
            <p:ph idx="1"/>
          </p:nvPr>
        </p:nvSpPr>
        <p:spPr/>
        <p:txBody>
          <a:bodyPr/>
          <a:lstStyle/>
          <a:p>
            <a:pPr marL="0" lvl="0" indent="0">
              <a:spcBef>
                <a:spcPts val="0"/>
              </a:spcBef>
              <a:buNone/>
            </a:pPr>
            <a:r>
              <a:rPr lang="en-GB" sz="6000" dirty="0">
                <a:solidFill>
                  <a:srgbClr val="1F497D">
                    <a:lumMod val="75000"/>
                  </a:srgbClr>
                </a:solidFill>
              </a:rPr>
              <a:t>Any questions </a:t>
            </a:r>
            <a:r>
              <a:rPr lang="en-GB" sz="9600" dirty="0">
                <a:solidFill>
                  <a:srgbClr val="1F497D">
                    <a:lumMod val="75000"/>
                  </a:srgbClr>
                </a:solidFill>
              </a:rPr>
              <a:t>?</a:t>
            </a:r>
            <a:r>
              <a:rPr lang="en-GB" sz="16600" dirty="0">
                <a:solidFill>
                  <a:srgbClr val="1F497D">
                    <a:lumMod val="75000"/>
                  </a:srgbClr>
                </a:solidFill>
              </a:rPr>
              <a:t>?</a:t>
            </a:r>
            <a:r>
              <a:rPr lang="en-GB" sz="23900" dirty="0">
                <a:solidFill>
                  <a:srgbClr val="1F497D">
                    <a:lumMod val="75000"/>
                  </a:srgbClr>
                </a:solidFill>
              </a:rPr>
              <a:t>?</a:t>
            </a:r>
          </a:p>
          <a:p>
            <a:pPr marL="0" lvl="0" indent="0">
              <a:spcBef>
                <a:spcPts val="0"/>
              </a:spcBef>
              <a:buNone/>
            </a:pPr>
            <a:endParaRPr lang="en-GB" sz="1050" dirty="0">
              <a:solidFill>
                <a:srgbClr val="1F497D">
                  <a:lumMod val="75000"/>
                </a:srgbClr>
              </a:solidFill>
            </a:endParaRPr>
          </a:p>
          <a:p>
            <a:endParaRPr lang="en-GB" dirty="0"/>
          </a:p>
          <a:p>
            <a:pPr marL="0" indent="0">
              <a:buNone/>
            </a:pPr>
            <a:endParaRPr lang="en-GB" dirty="0"/>
          </a:p>
        </p:txBody>
      </p:sp>
    </p:spTree>
    <p:extLst>
      <p:ext uri="{BB962C8B-B14F-4D97-AF65-F5344CB8AC3E}">
        <p14:creationId xmlns:p14="http://schemas.microsoft.com/office/powerpoint/2010/main" val="836066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952993-88F9-46F6-BAF4-D345E2A786D8}"/>
              </a:ext>
            </a:extLst>
          </p:cNvPr>
          <p:cNvSpPr>
            <a:spLocks noGrp="1"/>
          </p:cNvSpPr>
          <p:nvPr>
            <p:ph type="title"/>
          </p:nvPr>
        </p:nvSpPr>
        <p:spPr>
          <a:solidFill>
            <a:schemeClr val="tx2">
              <a:lumMod val="75000"/>
            </a:schemeClr>
          </a:solidFill>
        </p:spPr>
        <p:txBody>
          <a:bodyPr/>
          <a:lstStyle/>
          <a:p>
            <a:r>
              <a:rPr lang="en-GB" dirty="0"/>
              <a:t>Common assessment tools</a:t>
            </a:r>
          </a:p>
        </p:txBody>
      </p:sp>
      <p:sp>
        <p:nvSpPr>
          <p:cNvPr id="4" name="Content Placeholder 3">
            <a:extLst>
              <a:ext uri="{FF2B5EF4-FFF2-40B4-BE49-F238E27FC236}">
                <a16:creationId xmlns:a16="http://schemas.microsoft.com/office/drawing/2014/main" id="{753C2CC8-1451-4B31-BED0-04284245AD7D}"/>
              </a:ext>
            </a:extLst>
          </p:cNvPr>
          <p:cNvSpPr>
            <a:spLocks noGrp="1"/>
          </p:cNvSpPr>
          <p:nvPr>
            <p:ph idx="1"/>
          </p:nvPr>
        </p:nvSpPr>
        <p:spPr/>
        <p:txBody>
          <a:bodyPr>
            <a:normAutofit/>
          </a:bodyPr>
          <a:lstStyle/>
          <a:p>
            <a:pPr marL="0" indent="0">
              <a:spcBef>
                <a:spcPts val="0"/>
              </a:spcBef>
              <a:spcAft>
                <a:spcPts val="600"/>
              </a:spcAft>
            </a:pPr>
            <a:r>
              <a:rPr lang="en-GB" sz="2600" dirty="0"/>
              <a:t> </a:t>
            </a:r>
            <a:r>
              <a:rPr lang="en-GB" sz="3200" dirty="0"/>
              <a:t>Ability or Aptitude Test </a:t>
            </a:r>
          </a:p>
          <a:p>
            <a:pPr marL="0" indent="-457200">
              <a:spcBef>
                <a:spcPts val="0"/>
              </a:spcBef>
              <a:spcAft>
                <a:spcPts val="1800"/>
              </a:spcAft>
              <a:buNone/>
            </a:pPr>
            <a:r>
              <a:rPr lang="en-GB" sz="2600" dirty="0"/>
              <a:t>	Including numerical reasoning, verbal reasoning, 	non-verbal reasoning</a:t>
            </a:r>
          </a:p>
          <a:p>
            <a:pPr marL="0" indent="0">
              <a:spcBef>
                <a:spcPts val="0"/>
              </a:spcBef>
              <a:spcAft>
                <a:spcPts val="600"/>
              </a:spcAft>
            </a:pPr>
            <a:r>
              <a:rPr lang="en-GB" sz="2600" dirty="0"/>
              <a:t> </a:t>
            </a:r>
            <a:r>
              <a:rPr lang="en-GB" sz="3200" dirty="0"/>
              <a:t>Personality Questionnaire </a:t>
            </a:r>
          </a:p>
          <a:p>
            <a:pPr marL="0" indent="0">
              <a:spcBef>
                <a:spcPts val="0"/>
              </a:spcBef>
              <a:spcAft>
                <a:spcPts val="1800"/>
              </a:spcAft>
              <a:buNone/>
            </a:pPr>
            <a:r>
              <a:rPr lang="en-GB" sz="2600" dirty="0"/>
              <a:t>	Less commonly used in recruitment</a:t>
            </a:r>
          </a:p>
          <a:p>
            <a:pPr marL="0" indent="0">
              <a:spcBef>
                <a:spcPts val="0"/>
              </a:spcBef>
              <a:spcAft>
                <a:spcPts val="600"/>
              </a:spcAft>
            </a:pPr>
            <a:r>
              <a:rPr lang="en-GB" sz="2600" dirty="0"/>
              <a:t> </a:t>
            </a:r>
            <a:r>
              <a:rPr lang="en-GB" sz="3200" dirty="0"/>
              <a:t>Situational Judgement Test (SJT)</a:t>
            </a:r>
          </a:p>
          <a:p>
            <a:pPr marL="0" indent="0">
              <a:spcBef>
                <a:spcPts val="0"/>
              </a:spcBef>
              <a:spcAft>
                <a:spcPts val="1800"/>
              </a:spcAft>
              <a:buNone/>
            </a:pPr>
            <a:r>
              <a:rPr lang="en-GB" sz="2600" dirty="0"/>
              <a:t>	Usually designed specifically for the needs of the job</a:t>
            </a:r>
          </a:p>
        </p:txBody>
      </p:sp>
    </p:spTree>
    <p:extLst>
      <p:ext uri="{BB962C8B-B14F-4D97-AF65-F5344CB8AC3E}">
        <p14:creationId xmlns:p14="http://schemas.microsoft.com/office/powerpoint/2010/main" val="1992116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Companies that produce tests</a:t>
            </a:r>
          </a:p>
        </p:txBody>
      </p:sp>
      <p:sp>
        <p:nvSpPr>
          <p:cNvPr id="4" name="Content Placeholder 3"/>
          <p:cNvSpPr>
            <a:spLocks noGrp="1"/>
          </p:cNvSpPr>
          <p:nvPr>
            <p:ph sz="half" idx="2"/>
          </p:nvPr>
        </p:nvSpPr>
        <p:spPr>
          <a:xfrm>
            <a:off x="457200" y="1600200"/>
            <a:ext cx="8229600" cy="1143000"/>
          </a:xfrm>
        </p:spPr>
        <p:txBody>
          <a:bodyPr>
            <a:normAutofit/>
          </a:bodyPr>
          <a:lstStyle/>
          <a:p>
            <a:pPr marL="0" indent="0">
              <a:buNone/>
            </a:pPr>
            <a:r>
              <a:rPr lang="en-GB" sz="3200" dirty="0">
                <a:solidFill>
                  <a:schemeClr val="tx2">
                    <a:lumMod val="75000"/>
                  </a:schemeClr>
                </a:solidFill>
              </a:rPr>
              <a:t>Employers often buy tests produced by external organisations.  Some of these organisations are:</a:t>
            </a:r>
          </a:p>
        </p:txBody>
      </p:sp>
      <p:pic>
        <p:nvPicPr>
          <p:cNvPr id="6" name="Content Placeholder 5" descr="Gartner (SHL); IBM Kenexa; Saville Assessment; TalentQ; Cubiks; TalentLens"/>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9983" y="2973387"/>
            <a:ext cx="7604035" cy="3198813"/>
          </a:xfrm>
        </p:spPr>
      </p:pic>
    </p:spTree>
    <p:extLst>
      <p:ext uri="{BB962C8B-B14F-4D97-AF65-F5344CB8AC3E}">
        <p14:creationId xmlns:p14="http://schemas.microsoft.com/office/powerpoint/2010/main" val="4009251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45D1-26CD-4AC3-9C7E-2E870FE4451C}"/>
              </a:ext>
            </a:extLst>
          </p:cNvPr>
          <p:cNvSpPr>
            <a:spLocks noGrp="1"/>
          </p:cNvSpPr>
          <p:nvPr>
            <p:ph type="title"/>
          </p:nvPr>
        </p:nvSpPr>
        <p:spPr>
          <a:solidFill>
            <a:schemeClr val="tx2">
              <a:lumMod val="75000"/>
            </a:schemeClr>
          </a:solidFill>
        </p:spPr>
        <p:txBody>
          <a:bodyPr/>
          <a:lstStyle/>
          <a:p>
            <a:r>
              <a:rPr lang="en-GB" dirty="0"/>
              <a:t>Ability Tests</a:t>
            </a:r>
          </a:p>
        </p:txBody>
      </p:sp>
      <p:sp>
        <p:nvSpPr>
          <p:cNvPr id="3" name="Content Placeholder 2">
            <a:extLst>
              <a:ext uri="{FF2B5EF4-FFF2-40B4-BE49-F238E27FC236}">
                <a16:creationId xmlns:a16="http://schemas.microsoft.com/office/drawing/2014/main" id="{CE6FD96E-87D0-442A-9187-FDB8425FE22C}"/>
              </a:ext>
            </a:extLst>
          </p:cNvPr>
          <p:cNvSpPr>
            <a:spLocks noGrp="1"/>
          </p:cNvSpPr>
          <p:nvPr>
            <p:ph idx="1"/>
          </p:nvPr>
        </p:nvSpPr>
        <p:spPr>
          <a:xfrm>
            <a:off x="457200" y="1600200"/>
            <a:ext cx="8153400" cy="4525963"/>
          </a:xfrm>
        </p:spPr>
        <p:txBody>
          <a:bodyPr>
            <a:noAutofit/>
          </a:bodyPr>
          <a:lstStyle/>
          <a:p>
            <a:pPr marL="457200" indent="-457200">
              <a:spcBef>
                <a:spcPts val="0"/>
              </a:spcBef>
              <a:spcAft>
                <a:spcPts val="1800"/>
              </a:spcAft>
            </a:pPr>
            <a:r>
              <a:rPr lang="en-GB" sz="3000" dirty="0"/>
              <a:t>Measure a specific ability or abilities required for a job</a:t>
            </a:r>
          </a:p>
          <a:p>
            <a:pPr marL="457200" indent="-457200">
              <a:spcBef>
                <a:spcPts val="0"/>
              </a:spcBef>
              <a:spcAft>
                <a:spcPts val="1800"/>
              </a:spcAft>
            </a:pPr>
            <a:r>
              <a:rPr lang="en-GB" sz="3000" dirty="0"/>
              <a:t>Often bought from specialist companies</a:t>
            </a:r>
          </a:p>
          <a:p>
            <a:pPr>
              <a:spcBef>
                <a:spcPts val="0"/>
              </a:spcBef>
            </a:pPr>
            <a:endParaRPr lang="en-GB" sz="3000" i="1" dirty="0"/>
          </a:p>
          <a:p>
            <a:pPr marL="0" indent="0">
              <a:spcBef>
                <a:spcPts val="0"/>
              </a:spcBef>
              <a:buNone/>
            </a:pPr>
            <a:r>
              <a:rPr lang="en-GB" sz="3000" i="1" dirty="0"/>
              <a:t>Examples:</a:t>
            </a:r>
          </a:p>
          <a:p>
            <a:pPr marL="457200" indent="-457200">
              <a:spcBef>
                <a:spcPts val="0"/>
              </a:spcBef>
            </a:pPr>
            <a:r>
              <a:rPr lang="en-GB" sz="3000" dirty="0"/>
              <a:t>numerical reasoning</a:t>
            </a:r>
          </a:p>
          <a:p>
            <a:pPr marL="457200" indent="-457200">
              <a:spcBef>
                <a:spcPts val="0"/>
              </a:spcBef>
            </a:pPr>
            <a:r>
              <a:rPr lang="en-GB" sz="3000" dirty="0"/>
              <a:t>verbal reasoning</a:t>
            </a:r>
          </a:p>
          <a:p>
            <a:pPr marL="457200" indent="-457200">
              <a:spcBef>
                <a:spcPts val="0"/>
              </a:spcBef>
            </a:pPr>
            <a:r>
              <a:rPr lang="en-GB" sz="3000" dirty="0"/>
              <a:t>non-verbal reasoning </a:t>
            </a:r>
            <a:r>
              <a:rPr lang="en-GB" sz="2200" dirty="0"/>
              <a:t>(diagrammatical, inductive, logical)</a:t>
            </a:r>
          </a:p>
          <a:p>
            <a:pPr marL="457200" indent="-457200">
              <a:spcBef>
                <a:spcPts val="0"/>
              </a:spcBef>
            </a:pPr>
            <a:r>
              <a:rPr lang="en-GB" sz="3000" dirty="0"/>
              <a:t>critical thinking</a:t>
            </a:r>
          </a:p>
        </p:txBody>
      </p:sp>
    </p:spTree>
    <p:extLst>
      <p:ext uri="{BB962C8B-B14F-4D97-AF65-F5344CB8AC3E}">
        <p14:creationId xmlns:p14="http://schemas.microsoft.com/office/powerpoint/2010/main" val="198986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Ability Tests</a:t>
            </a:r>
          </a:p>
        </p:txBody>
      </p:sp>
      <p:sp>
        <p:nvSpPr>
          <p:cNvPr id="3" name="Content Placeholder 2"/>
          <p:cNvSpPr>
            <a:spLocks noGrp="1"/>
          </p:cNvSpPr>
          <p:nvPr>
            <p:ph idx="1"/>
          </p:nvPr>
        </p:nvSpPr>
        <p:spPr>
          <a:xfrm>
            <a:off x="457200" y="1600200"/>
            <a:ext cx="8229600" cy="4571999"/>
          </a:xfrm>
        </p:spPr>
        <p:txBody>
          <a:bodyPr>
            <a:normAutofit fontScale="92500" lnSpcReduction="20000"/>
          </a:bodyPr>
          <a:lstStyle/>
          <a:p>
            <a:pPr>
              <a:spcBef>
                <a:spcPts val="0"/>
              </a:spcBef>
              <a:spcAft>
                <a:spcPts val="1200"/>
              </a:spcAft>
            </a:pPr>
            <a:r>
              <a:rPr lang="en-GB" sz="4000" dirty="0"/>
              <a:t>Numerical Reasoning</a:t>
            </a:r>
          </a:p>
          <a:p>
            <a:pPr marL="857250" lvl="1" indent="-457200">
              <a:spcAft>
                <a:spcPts val="1200"/>
              </a:spcAft>
            </a:pPr>
            <a:r>
              <a:rPr lang="en-GB" sz="3200" dirty="0"/>
              <a:t>Tests are usually online and have a time limit.</a:t>
            </a:r>
          </a:p>
          <a:p>
            <a:pPr marL="857250" lvl="1" indent="-457200">
              <a:spcAft>
                <a:spcPts val="1200"/>
              </a:spcAft>
            </a:pPr>
            <a:r>
              <a:rPr lang="en-GB" sz="3200" dirty="0"/>
              <a:t>Some tests do not have a time limit for the test as a whole, but each question is timed, e.g. </a:t>
            </a:r>
            <a:r>
              <a:rPr lang="en-GB" sz="3200" dirty="0">
                <a:hlinkClick r:id="rId2"/>
              </a:rPr>
              <a:t>https://www.trytalentq.com/</a:t>
            </a:r>
            <a:r>
              <a:rPr lang="en-GB" sz="3200" dirty="0"/>
              <a:t> </a:t>
            </a:r>
          </a:p>
          <a:p>
            <a:pPr marL="857250" lvl="1" indent="-457200">
              <a:spcAft>
                <a:spcPts val="1200"/>
              </a:spcAft>
            </a:pPr>
            <a:r>
              <a:rPr lang="en-GB" sz="3200" dirty="0"/>
              <a:t>Maths skills tested may include calculation of percentages, fractions and ratios </a:t>
            </a:r>
          </a:p>
          <a:p>
            <a:pPr marL="857250" lvl="1" indent="-457200">
              <a:spcAft>
                <a:spcPts val="1200"/>
              </a:spcAft>
            </a:pPr>
            <a:r>
              <a:rPr lang="en-GB" sz="3200" dirty="0"/>
              <a:t>Questions often require interpretation of data in tables or graphs  </a:t>
            </a:r>
          </a:p>
        </p:txBody>
      </p:sp>
    </p:spTree>
    <p:extLst>
      <p:ext uri="{BB962C8B-B14F-4D97-AF65-F5344CB8AC3E}">
        <p14:creationId xmlns:p14="http://schemas.microsoft.com/office/powerpoint/2010/main" val="190575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80000"/>
            <a:r>
              <a:rPr lang="en-GB" sz="2700" dirty="0"/>
              <a:t>Between 1990 and 2000, what was the decrease in energy use for the PC Room, Meeting Rooms and Office Space combined?</a:t>
            </a:r>
          </a:p>
        </p:txBody>
      </p:sp>
      <p:pic>
        <p:nvPicPr>
          <p:cNvPr id="6" name="Content Placeholder 5" descr="Two pie charts: On left, Building Energy Usage 1990, Total 17000kWh. On right, Building Energy Usage 2000, Total 15000kWh. 1990 usage breakdown: Meeting Rooms 12%, Office Space 41%, Print room 15%; PC Room 20%, Kitchen 12%; 2000 usage breakdown: Meeting Rooms 14%, Office space 39%, Print Room 12%, PC Room 21%, Kitchen 1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150115" y="1600200"/>
            <a:ext cx="6843770" cy="3733800"/>
          </a:xfrm>
        </p:spPr>
      </p:pic>
      <p:sp>
        <p:nvSpPr>
          <p:cNvPr id="3" name="Content Placeholder 2"/>
          <p:cNvSpPr>
            <a:spLocks noGrp="1"/>
          </p:cNvSpPr>
          <p:nvPr>
            <p:ph sz="half" idx="1"/>
          </p:nvPr>
        </p:nvSpPr>
        <p:spPr>
          <a:xfrm>
            <a:off x="304800" y="5638800"/>
            <a:ext cx="8534400" cy="533400"/>
          </a:xfrm>
        </p:spPr>
        <p:txBody>
          <a:bodyPr>
            <a:normAutofit/>
          </a:bodyPr>
          <a:lstStyle/>
          <a:p>
            <a:pPr marL="0" indent="0">
              <a:buNone/>
            </a:pPr>
            <a:r>
              <a:rPr lang="en-GB" sz="2400" dirty="0">
                <a:solidFill>
                  <a:schemeClr val="tx2">
                    <a:lumMod val="75000"/>
                  </a:schemeClr>
                </a:solidFill>
              </a:rPr>
              <a:t>a) 1,310 kWh       b) 1,400 kWh        c) 1,450 kWh        d) Cannot say</a:t>
            </a:r>
          </a:p>
        </p:txBody>
      </p:sp>
      <p:sp>
        <p:nvSpPr>
          <p:cNvPr id="5" name="Text Placeholder 4"/>
          <p:cNvSpPr>
            <a:spLocks noGrp="1"/>
          </p:cNvSpPr>
          <p:nvPr>
            <p:ph type="body" sz="quarter" idx="13"/>
          </p:nvPr>
        </p:nvSpPr>
        <p:spPr>
          <a:xfrm>
            <a:off x="6781800" y="6248400"/>
            <a:ext cx="2362200" cy="152400"/>
          </a:xfrm>
        </p:spPr>
        <p:txBody>
          <a:bodyPr/>
          <a:lstStyle/>
          <a:p>
            <a:r>
              <a:rPr lang="en-GB" i="1" dirty="0">
                <a:solidFill>
                  <a:schemeClr val="tx2">
                    <a:lumMod val="75000"/>
                  </a:schemeClr>
                </a:solidFill>
              </a:rPr>
              <a:t>Source: </a:t>
            </a:r>
            <a:r>
              <a:rPr lang="en-GB" i="1" dirty="0">
                <a:solidFill>
                  <a:schemeClr val="tx2">
                    <a:lumMod val="75000"/>
                  </a:schemeClr>
                </a:solidFill>
                <a:hlinkClick r:id="rId4"/>
              </a:rPr>
              <a:t>www.assessmentday.co.uk</a:t>
            </a:r>
            <a:r>
              <a:rPr lang="en-GB" i="1" dirty="0">
                <a:solidFill>
                  <a:schemeClr val="tx2">
                    <a:lumMod val="75000"/>
                  </a:schemeClr>
                </a:solidFill>
              </a:rPr>
              <a:t> </a:t>
            </a:r>
          </a:p>
        </p:txBody>
      </p:sp>
    </p:spTree>
    <p:extLst>
      <p:ext uri="{BB962C8B-B14F-4D97-AF65-F5344CB8AC3E}">
        <p14:creationId xmlns:p14="http://schemas.microsoft.com/office/powerpoint/2010/main" val="856483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72000"/>
            <a:r>
              <a:rPr lang="en-GB" sz="2450" dirty="0"/>
              <a:t>Between 1990 and 2000, what was the </a:t>
            </a:r>
            <a:r>
              <a:rPr lang="en-GB" sz="2450" u="sng" dirty="0"/>
              <a:t>decrease in energy </a:t>
            </a:r>
            <a:r>
              <a:rPr lang="en-GB" sz="2450" dirty="0"/>
              <a:t>use for the </a:t>
            </a:r>
            <a:r>
              <a:rPr lang="en-GB" sz="2450" u="sng" dirty="0"/>
              <a:t>PC Room, Meeting Rooms and Office Space combined</a:t>
            </a:r>
            <a:r>
              <a:rPr lang="en-GB" sz="2450" dirty="0"/>
              <a:t>? - </a:t>
            </a:r>
            <a:r>
              <a:rPr lang="en-GB" sz="2450" b="1" dirty="0"/>
              <a:t>ANSWER</a:t>
            </a:r>
            <a:endParaRPr lang="en-GB" sz="2450" dirty="0"/>
          </a:p>
        </p:txBody>
      </p:sp>
      <p:pic>
        <p:nvPicPr>
          <p:cNvPr id="6" name="Content Placeholder 5" descr="Two pie charts, same as last slide: On left, Building Energy Usage 1990, Total 17000kWh. On right, Building Energy Usage 2000, Total 15000kWh. 1990 usage breakdown: Meeting Rooms 12%, Office Space 41%, Print room 15%; PC Room 20%, Kitchen 12%; 2000 usage breakdown: Meeting Rooms 14%, Office space 39%, Print Room 12%, PC Room 21%, Kitchen 1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756306" y="1447800"/>
            <a:ext cx="3631388" cy="1981200"/>
          </a:xfrm>
        </p:spPr>
      </p:pic>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152400" y="3429000"/>
                <a:ext cx="8839200" cy="2895600"/>
              </a:xfrm>
            </p:spPr>
            <p:txBody>
              <a:bodyPr>
                <a:normAutofit fontScale="25000" lnSpcReduction="20000"/>
              </a:bodyPr>
              <a:lstStyle/>
              <a:p>
                <a:pPr marL="0" indent="0">
                  <a:lnSpc>
                    <a:spcPct val="120000"/>
                  </a:lnSpc>
                  <a:spcBef>
                    <a:spcPts val="0"/>
                  </a:spcBef>
                  <a:spcAft>
                    <a:spcPts val="600"/>
                  </a:spcAft>
                  <a:buNone/>
                </a:pPr>
                <a:r>
                  <a:rPr lang="en-GB" sz="8000" dirty="0">
                    <a:solidFill>
                      <a:schemeClr val="tx2">
                        <a:lumMod val="75000"/>
                      </a:schemeClr>
                    </a:solidFill>
                  </a:rPr>
                  <a:t>The graphs give percentages, with the total shown at the bottom. Don’t waste time by working out the kWh value for each of the PC Room, the Meeting Rooms and the Office Space. Use the percentages and add up at the end:</a:t>
                </a:r>
              </a:p>
              <a:p>
                <a:pPr marL="0" indent="0">
                  <a:spcAft>
                    <a:spcPts val="600"/>
                  </a:spcAft>
                  <a:buNone/>
                </a:pPr>
                <a:r>
                  <a:rPr lang="en-GB" sz="8800" dirty="0">
                    <a:solidFill>
                      <a:schemeClr val="tx2">
                        <a:lumMod val="75000"/>
                      </a:schemeClr>
                    </a:solidFill>
                  </a:rPr>
                  <a:t>In 1990: </a:t>
                </a:r>
              </a:p>
              <a:p>
                <a:pPr marL="0" indent="0">
                  <a:spcAft>
                    <a:spcPts val="600"/>
                  </a:spcAft>
                  <a:buNone/>
                </a:pPr>
                <a14:m>
                  <m:oMathPara xmlns:m="http://schemas.openxmlformats.org/officeDocument/2006/math">
                    <m:oMathParaPr>
                      <m:jc m:val="centerGroup"/>
                    </m:oMathParaPr>
                    <m:oMath xmlns:m="http://schemas.openxmlformats.org/officeDocument/2006/math">
                      <m:d>
                        <m:dPr>
                          <m:ctrlPr>
                            <a:rPr lang="en-GB" sz="8800" i="1" dirty="0">
                              <a:solidFill>
                                <a:schemeClr val="tx2">
                                  <a:lumMod val="75000"/>
                                </a:schemeClr>
                              </a:solidFill>
                              <a:latin typeface="Cambria Math" panose="02040503050406030204" pitchFamily="18" charset="0"/>
                            </a:rPr>
                          </m:ctrlPr>
                        </m:dPr>
                        <m:e>
                          <m:r>
                            <a:rPr lang="en-GB" sz="8800" i="1" dirty="0">
                              <a:solidFill>
                                <a:schemeClr val="tx2">
                                  <a:lumMod val="75000"/>
                                </a:schemeClr>
                              </a:solidFill>
                              <a:latin typeface="Cambria Math" panose="02040503050406030204" pitchFamily="18" charset="0"/>
                            </a:rPr>
                            <m:t>20% + 12% + 41%</m:t>
                          </m:r>
                        </m:e>
                      </m:d>
                      <m:r>
                        <a:rPr lang="en-GB" sz="8800" i="1" dirty="0">
                          <a:solidFill>
                            <a:schemeClr val="tx2">
                              <a:lumMod val="75000"/>
                            </a:schemeClr>
                          </a:solidFill>
                          <a:latin typeface="Cambria Math" panose="02040503050406030204" pitchFamily="18" charset="0"/>
                        </a:rPr>
                        <m:t>𝑜𝑓</m:t>
                      </m:r>
                      <m:r>
                        <a:rPr lang="en-GB" sz="8800" i="1" dirty="0">
                          <a:solidFill>
                            <a:schemeClr val="tx2">
                              <a:lumMod val="75000"/>
                            </a:schemeClr>
                          </a:solidFill>
                          <a:latin typeface="Cambria Math" panose="02040503050406030204" pitchFamily="18" charset="0"/>
                        </a:rPr>
                        <m:t> 17,000</m:t>
                      </m:r>
                      <m:r>
                        <a:rPr lang="en-GB" sz="8800" i="1" dirty="0">
                          <a:solidFill>
                            <a:schemeClr val="tx2">
                              <a:lumMod val="75000"/>
                            </a:schemeClr>
                          </a:solidFill>
                          <a:latin typeface="Cambria Math" panose="02040503050406030204" pitchFamily="18" charset="0"/>
                        </a:rPr>
                        <m:t>𝑘𝑊h</m:t>
                      </m:r>
                      <m:r>
                        <a:rPr lang="en-GB" sz="8800" i="1" dirty="0">
                          <a:solidFill>
                            <a:schemeClr val="tx2">
                              <a:lumMod val="75000"/>
                            </a:schemeClr>
                          </a:solidFill>
                          <a:latin typeface="Cambria Math" panose="02040503050406030204" pitchFamily="18" charset="0"/>
                        </a:rPr>
                        <m:t> =</m:t>
                      </m:r>
                      <m:r>
                        <a:rPr lang="en-GB" sz="8800" dirty="0">
                          <a:solidFill>
                            <a:schemeClr val="tx2">
                              <a:lumMod val="75000"/>
                            </a:schemeClr>
                          </a:solidFill>
                          <a:latin typeface="Cambria Math" panose="02040503050406030204" pitchFamily="18" charset="0"/>
                        </a:rPr>
                        <m:t>0.</m:t>
                      </m:r>
                      <m:r>
                        <a:rPr lang="en-GB" sz="8800" b="0" i="0" dirty="0" smtClean="0">
                          <a:solidFill>
                            <a:schemeClr val="tx2">
                              <a:lumMod val="75000"/>
                            </a:schemeClr>
                          </a:solidFill>
                          <a:latin typeface="Cambria Math" panose="02040503050406030204" pitchFamily="18" charset="0"/>
                        </a:rPr>
                        <m:t>7</m:t>
                      </m:r>
                      <m:r>
                        <a:rPr lang="en-GB" sz="8800" dirty="0">
                          <a:solidFill>
                            <a:schemeClr val="tx2">
                              <a:lumMod val="75000"/>
                            </a:schemeClr>
                          </a:solidFill>
                          <a:latin typeface="Cambria Math" panose="02040503050406030204" pitchFamily="18" charset="0"/>
                        </a:rPr>
                        <m:t>3</m:t>
                      </m:r>
                      <m:r>
                        <a:rPr lang="en-GB" sz="8800" i="1" dirty="0">
                          <a:solidFill>
                            <a:schemeClr val="tx2">
                              <a:lumMod val="75000"/>
                            </a:schemeClr>
                          </a:solidFill>
                          <a:latin typeface="Cambria Math" panose="02040503050406030204" pitchFamily="18" charset="0"/>
                          <a:ea typeface="Cambria Math" panose="02040503050406030204" pitchFamily="18" charset="0"/>
                        </a:rPr>
                        <m:t>×17,000=12,410</m:t>
                      </m:r>
                      <m:r>
                        <a:rPr lang="en-GB" sz="8800" i="1" dirty="0">
                          <a:solidFill>
                            <a:schemeClr val="tx2">
                              <a:lumMod val="75000"/>
                            </a:schemeClr>
                          </a:solidFill>
                          <a:latin typeface="Cambria Math" panose="02040503050406030204" pitchFamily="18" charset="0"/>
                          <a:ea typeface="Cambria Math" panose="02040503050406030204" pitchFamily="18" charset="0"/>
                        </a:rPr>
                        <m:t>𝑘𝑊h</m:t>
                      </m:r>
                    </m:oMath>
                  </m:oMathPara>
                </a14:m>
                <a:endParaRPr lang="en-GB" sz="8800" dirty="0">
                  <a:solidFill>
                    <a:schemeClr val="tx2">
                      <a:lumMod val="75000"/>
                    </a:schemeClr>
                  </a:solidFill>
                </a:endParaRPr>
              </a:p>
              <a:p>
                <a:pPr marL="0" indent="0">
                  <a:spcAft>
                    <a:spcPts val="600"/>
                  </a:spcAft>
                  <a:buNone/>
                </a:pPr>
                <a:r>
                  <a:rPr lang="en-GB" sz="8800" dirty="0">
                    <a:solidFill>
                      <a:schemeClr val="tx2">
                        <a:lumMod val="75000"/>
                      </a:schemeClr>
                    </a:solidFill>
                  </a:rPr>
                  <a:t>In 2000: </a:t>
                </a:r>
              </a:p>
              <a:p>
                <a:pPr marL="0" indent="0">
                  <a:spcAft>
                    <a:spcPts val="600"/>
                  </a:spcAft>
                  <a:buNone/>
                </a:pPr>
                <a14:m>
                  <m:oMathPara xmlns:m="http://schemas.openxmlformats.org/officeDocument/2006/math">
                    <m:oMathParaPr>
                      <m:jc m:val="centerGroup"/>
                    </m:oMathParaPr>
                    <m:oMath xmlns:m="http://schemas.openxmlformats.org/officeDocument/2006/math">
                      <m:d>
                        <m:dPr>
                          <m:ctrlPr>
                            <a:rPr lang="en-GB" sz="8800" i="1" dirty="0">
                              <a:solidFill>
                                <a:schemeClr val="tx2">
                                  <a:lumMod val="75000"/>
                                </a:schemeClr>
                              </a:solidFill>
                              <a:latin typeface="Cambria Math" panose="02040503050406030204" pitchFamily="18" charset="0"/>
                            </a:rPr>
                          </m:ctrlPr>
                        </m:dPr>
                        <m:e>
                          <m:r>
                            <a:rPr lang="en-GB" sz="8800" i="1" dirty="0">
                              <a:solidFill>
                                <a:schemeClr val="tx2">
                                  <a:lumMod val="75000"/>
                                </a:schemeClr>
                              </a:solidFill>
                              <a:latin typeface="Cambria Math" panose="02040503050406030204" pitchFamily="18" charset="0"/>
                            </a:rPr>
                            <m:t>21% + 14% +39%</m:t>
                          </m:r>
                        </m:e>
                      </m:d>
                      <m:r>
                        <a:rPr lang="en-GB" sz="8800" i="1" dirty="0">
                          <a:solidFill>
                            <a:schemeClr val="tx2">
                              <a:lumMod val="75000"/>
                            </a:schemeClr>
                          </a:solidFill>
                          <a:latin typeface="Cambria Math" panose="02040503050406030204" pitchFamily="18" charset="0"/>
                        </a:rPr>
                        <m:t>𝑜𝑓</m:t>
                      </m:r>
                      <m:r>
                        <a:rPr lang="en-GB" sz="8800" i="1" dirty="0">
                          <a:solidFill>
                            <a:schemeClr val="tx2">
                              <a:lumMod val="75000"/>
                            </a:schemeClr>
                          </a:solidFill>
                          <a:latin typeface="Cambria Math" panose="02040503050406030204" pitchFamily="18" charset="0"/>
                        </a:rPr>
                        <m:t> 15,000</m:t>
                      </m:r>
                      <m:r>
                        <a:rPr lang="en-GB" sz="8800" i="1" dirty="0">
                          <a:solidFill>
                            <a:schemeClr val="tx2">
                              <a:lumMod val="75000"/>
                            </a:schemeClr>
                          </a:solidFill>
                          <a:latin typeface="Cambria Math" panose="02040503050406030204" pitchFamily="18" charset="0"/>
                        </a:rPr>
                        <m:t>𝑘𝑊h</m:t>
                      </m:r>
                      <m:r>
                        <a:rPr lang="en-GB" sz="8800" i="1" dirty="0">
                          <a:solidFill>
                            <a:schemeClr val="tx2">
                              <a:lumMod val="75000"/>
                            </a:schemeClr>
                          </a:solidFill>
                          <a:latin typeface="Cambria Math" panose="02040503050406030204" pitchFamily="18" charset="0"/>
                        </a:rPr>
                        <m:t> =</m:t>
                      </m:r>
                      <m:r>
                        <a:rPr lang="en-GB" sz="8800" dirty="0">
                          <a:solidFill>
                            <a:schemeClr val="tx2">
                              <a:lumMod val="75000"/>
                            </a:schemeClr>
                          </a:solidFill>
                          <a:latin typeface="Cambria Math" panose="02040503050406030204" pitchFamily="18" charset="0"/>
                        </a:rPr>
                        <m:t>0.</m:t>
                      </m:r>
                      <m:r>
                        <a:rPr lang="en-GB" sz="8800" i="1" dirty="0">
                          <a:solidFill>
                            <a:schemeClr val="tx2">
                              <a:lumMod val="75000"/>
                            </a:schemeClr>
                          </a:solidFill>
                          <a:latin typeface="Cambria Math" panose="02040503050406030204" pitchFamily="18" charset="0"/>
                        </a:rPr>
                        <m:t>74</m:t>
                      </m:r>
                      <m:r>
                        <a:rPr lang="en-GB" sz="8800" i="1" dirty="0">
                          <a:solidFill>
                            <a:schemeClr val="tx2">
                              <a:lumMod val="75000"/>
                            </a:schemeClr>
                          </a:solidFill>
                          <a:latin typeface="Cambria Math" panose="02040503050406030204" pitchFamily="18" charset="0"/>
                          <a:ea typeface="Cambria Math" panose="02040503050406030204" pitchFamily="18" charset="0"/>
                        </a:rPr>
                        <m:t>×15,000=11,100</m:t>
                      </m:r>
                      <m:r>
                        <a:rPr lang="en-GB" sz="8800" i="1" dirty="0">
                          <a:solidFill>
                            <a:schemeClr val="tx2">
                              <a:lumMod val="75000"/>
                            </a:schemeClr>
                          </a:solidFill>
                          <a:latin typeface="Cambria Math" panose="02040503050406030204" pitchFamily="18" charset="0"/>
                          <a:ea typeface="Cambria Math" panose="02040503050406030204" pitchFamily="18" charset="0"/>
                        </a:rPr>
                        <m:t>𝑘𝑊h</m:t>
                      </m:r>
                    </m:oMath>
                  </m:oMathPara>
                </a14:m>
                <a:endParaRPr lang="en-GB" sz="8800" dirty="0">
                  <a:solidFill>
                    <a:schemeClr val="tx2">
                      <a:lumMod val="75000"/>
                    </a:schemeClr>
                  </a:solidFill>
                </a:endParaRPr>
              </a:p>
              <a:p>
                <a:pPr marL="0" indent="0">
                  <a:spcAft>
                    <a:spcPts val="600"/>
                  </a:spcAft>
                  <a:buNone/>
                </a:pPr>
                <a:r>
                  <a:rPr lang="en-GB" sz="8800" dirty="0">
                    <a:solidFill>
                      <a:schemeClr val="tx2">
                        <a:lumMod val="75000"/>
                      </a:schemeClr>
                    </a:solidFill>
                  </a:rPr>
                  <a:t>Which is a decrease of </a:t>
                </a:r>
                <a:r>
                  <a:rPr lang="en-GB" sz="8800" dirty="0">
                    <a:solidFill>
                      <a:srgbClr val="00B050"/>
                    </a:solidFill>
                  </a:rPr>
                  <a:t>1,310kWh</a:t>
                </a:r>
                <a:r>
                  <a:rPr lang="en-GB" sz="8800" dirty="0">
                    <a:solidFill>
                      <a:schemeClr val="tx2">
                        <a:lumMod val="75000"/>
                      </a:schemeClr>
                    </a:solidFill>
                  </a:rPr>
                  <a: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152400" y="3429000"/>
                <a:ext cx="8839200" cy="2895600"/>
              </a:xfrm>
              <a:blipFill rotWithShape="0">
                <a:blip r:embed="rId3"/>
                <a:stretch>
                  <a:fillRect l="-897" t="-1263" r="-1172" b="-10316"/>
                </a:stretch>
              </a:blipFill>
            </p:spPr>
            <p:txBody>
              <a:bodyPr/>
              <a:lstStyle/>
              <a:p>
                <a:r>
                  <a:rPr lang="en-GB">
                    <a:noFill/>
                  </a:rPr>
                  <a:t> </a:t>
                </a:r>
              </a:p>
            </p:txBody>
          </p:sp>
        </mc:Fallback>
      </mc:AlternateContent>
      <p:sp>
        <p:nvSpPr>
          <p:cNvPr id="5" name="Text Placeholder 4"/>
          <p:cNvSpPr>
            <a:spLocks noGrp="1"/>
          </p:cNvSpPr>
          <p:nvPr>
            <p:ph type="body" sz="quarter" idx="13"/>
          </p:nvPr>
        </p:nvSpPr>
        <p:spPr>
          <a:xfrm>
            <a:off x="6781800" y="6248400"/>
            <a:ext cx="2362200" cy="152400"/>
          </a:xfrm>
        </p:spPr>
        <p:txBody>
          <a:bodyPr/>
          <a:lstStyle/>
          <a:p>
            <a:r>
              <a:rPr lang="en-GB" i="1" dirty="0">
                <a:solidFill>
                  <a:schemeClr val="tx2">
                    <a:lumMod val="75000"/>
                  </a:schemeClr>
                </a:solidFill>
              </a:rPr>
              <a:t>Source: </a:t>
            </a:r>
            <a:r>
              <a:rPr lang="en-GB" i="1" dirty="0">
                <a:solidFill>
                  <a:schemeClr val="tx2">
                    <a:lumMod val="75000"/>
                  </a:schemeClr>
                </a:solidFill>
                <a:hlinkClick r:id="rId4"/>
              </a:rPr>
              <a:t>www.assessmentday.co.uk</a:t>
            </a:r>
            <a:r>
              <a:rPr lang="en-GB" i="1" dirty="0">
                <a:solidFill>
                  <a:schemeClr val="tx2">
                    <a:lumMod val="75000"/>
                  </a:schemeClr>
                </a:solidFill>
              </a:rPr>
              <a:t> </a:t>
            </a:r>
          </a:p>
          <a:p>
            <a:endParaRPr lang="en-GB" dirty="0"/>
          </a:p>
        </p:txBody>
      </p:sp>
    </p:spTree>
    <p:extLst>
      <p:ext uri="{BB962C8B-B14F-4D97-AF65-F5344CB8AC3E}">
        <p14:creationId xmlns:p14="http://schemas.microsoft.com/office/powerpoint/2010/main" val="166670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c0045c0d-516c-4c8d-948d-3f7abbd31c0a"/>
  <p:tag name="TPVERSION" val="8"/>
  <p:tag name="TPFULLVERSION" val="8.2.0.30"/>
  <p:tag name="PPTVERSION" val="15"/>
  <p:tag name="TPOS" val="2"/>
  <p:tag name="TPLASTSAVEVERSION" val="6.2 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7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tx2">
            <a:lumMod val="75000"/>
          </a:schemeClr>
        </a:solidFill>
      </a:spPr>
      <a:bodyPr wrap="square" rtlCol="0">
        <a:spAutoFit/>
      </a:bodyPr>
      <a:lstStyle>
        <a:defPPr algn="l">
          <a:defRPr sz="2000" dirty="0" smtClean="0">
            <a:solidFill>
              <a:schemeClr val="bg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1156</TotalTime>
  <Words>4203</Words>
  <Application>Microsoft Office PowerPoint</Application>
  <PresentationFormat>On-screen Show (4:3)</PresentationFormat>
  <Paragraphs>301</Paragraphs>
  <Slides>37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Cambria Math</vt:lpstr>
      <vt:lpstr>Times New Roman</vt:lpstr>
      <vt:lpstr>Wingdings</vt:lpstr>
      <vt:lpstr>Office Theme</vt:lpstr>
      <vt:lpstr>Psychometric Assessments for Job Applications</vt:lpstr>
      <vt:lpstr>Recruitment process</vt:lpstr>
      <vt:lpstr>Current innovations in recruitment</vt:lpstr>
      <vt:lpstr>Common assessment tools</vt:lpstr>
      <vt:lpstr>Companies that produce tests</vt:lpstr>
      <vt:lpstr>Ability Tests</vt:lpstr>
      <vt:lpstr>Examples of Ability Tests</vt:lpstr>
      <vt:lpstr>Between 1990 and 2000, what was the decrease in energy use for the PC Room, Meeting Rooms and Office Space combined?</vt:lpstr>
      <vt:lpstr>Between 1990 and 2000, what was the decrease in energy use for the PC Room, Meeting Rooms and Office Space combined? - ANSWER</vt:lpstr>
      <vt:lpstr>Which sector represents approximately 19% of the profits from the five sectors shown?</vt:lpstr>
      <vt:lpstr>Which sector represents approximately 19% of the profits from the five sectors shown? - ANSWER</vt:lpstr>
      <vt:lpstr>Examples of Ability Tests</vt:lpstr>
      <vt:lpstr>Read the text below and say whether the statement ‘An adults’ style can sometimes be similar to that of a child’s.’  is True, False, or you Cannot Say?</vt:lpstr>
      <vt:lpstr>Read the text below and say whether the statement ‘An adults’ style can sometimes be similar to that of a child’s.’  is True, False, or you Cannot Say? - ANSWER</vt:lpstr>
      <vt:lpstr>Read the text below and say whether the statement ‘Adults wear the same shoes as children because they want to look younger.’ is True, False, or you Cannot Say?</vt:lpstr>
      <vt:lpstr>Read the text below and say whether the statement ‘An adults’ style can sometimes be similar to that of a child’s.’  is True, False, or you Cannot Say? - ANSWER</vt:lpstr>
      <vt:lpstr>Read the text below and say whether the statement ‘The profits of Timberland are not affected by young customers.’ is True, False, or you Cannot Say?</vt:lpstr>
      <vt:lpstr>Read the text below and say whether the statement ‘The profits of Timberland are not affected by young customers.’  is True, False, or you Cannot Say? - ANSWER</vt:lpstr>
      <vt:lpstr>Examples of Ability Tests</vt:lpstr>
      <vt:lpstr>Which set does the Figure belong to?</vt:lpstr>
      <vt:lpstr>Which set does the Figure belong to? - ANSWER</vt:lpstr>
      <vt:lpstr>Inductive Reasoning Example Question</vt:lpstr>
      <vt:lpstr>Inductive Reasoning - ANSWER</vt:lpstr>
      <vt:lpstr>Personality Questionnaires</vt:lpstr>
      <vt:lpstr>Personality Questionnaires</vt:lpstr>
      <vt:lpstr>Situational Judgement Tests</vt:lpstr>
      <vt:lpstr>Review the following situation and four possible responses.  Indicate which one you believe to be the response to the situation you would be most likely to make. </vt:lpstr>
      <vt:lpstr>Review the following situation and four possible responses.  Indicate which one you believe to be the response to the situation you would be most likely to make. - ANSWER</vt:lpstr>
      <vt:lpstr>Preparing for tests</vt:lpstr>
      <vt:lpstr>Preparing for tests – ability tests</vt:lpstr>
      <vt:lpstr>Identifying weaknesses    – Situational Judgement Tests</vt:lpstr>
      <vt:lpstr>Understanding Personality Questionnaires</vt:lpstr>
      <vt:lpstr>General Practice Test Sites </vt:lpstr>
      <vt:lpstr>Practice Tests Offered by Test Producers </vt:lpstr>
      <vt:lpstr>Sources  of Support in Your University </vt:lpstr>
      <vt:lpstr>Other Useful Resources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cspehj</cp:lastModifiedBy>
  <cp:revision>188</cp:revision>
  <dcterms:created xsi:type="dcterms:W3CDTF">2017-01-24T12:27:21Z</dcterms:created>
  <dcterms:modified xsi:type="dcterms:W3CDTF">2018-08-09T16:29:59Z</dcterms:modified>
</cp:coreProperties>
</file>